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Didact Gothic"/>
      <p:regular r:id="rId67"/>
    </p:embeddedFont>
    <p:embeddedFont>
      <p:font typeface="Helvetica Neue Light"/>
      <p:regular r:id="rId68"/>
      <p:bold r:id="rId69"/>
      <p:italic r:id="rId70"/>
      <p:boldItalic r:id="rId71"/>
    </p:embeddedFont>
    <p:embeddedFont>
      <p:font typeface="DM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45">
          <p15:clr>
            <a:srgbClr val="A4A3A4"/>
          </p15:clr>
        </p15:guide>
        <p15:guide id="3" pos="299">
          <p15:clr>
            <a:srgbClr val="9AA0A6"/>
          </p15:clr>
        </p15:guide>
        <p15:guide id="4" orient="horz" pos="2891">
          <p15:clr>
            <a:srgbClr val="9AA0A6"/>
          </p15:clr>
        </p15:guide>
      </p15:sldGuideLst>
    </p:ext>
    <p:ext uri="http://customooxmlschemas.google.com/">
      <go:slidesCustomData xmlns:go="http://customooxmlschemas.google.com/" r:id="rId76" roundtripDataSignature="AMtx7miwG/nOmI/5h2JrAAzjnYPVoUPs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45"/>
        <p:guide pos="299"/>
        <p:guide pos="289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DMSans-bold.fntdata"/><Relationship Id="rId72" Type="http://schemas.openxmlformats.org/officeDocument/2006/relationships/font" Target="fonts/DMSans-regular.fntdata"/><Relationship Id="rId31" Type="http://schemas.openxmlformats.org/officeDocument/2006/relationships/slide" Target="slides/slide26.xml"/><Relationship Id="rId75" Type="http://schemas.openxmlformats.org/officeDocument/2006/relationships/font" Target="fonts/DMSans-boldItalic.fntdata"/><Relationship Id="rId30" Type="http://schemas.openxmlformats.org/officeDocument/2006/relationships/slide" Target="slides/slide25.xml"/><Relationship Id="rId74" Type="http://schemas.openxmlformats.org/officeDocument/2006/relationships/font" Target="fonts/DMSans-italic.fntdata"/><Relationship Id="rId33" Type="http://schemas.openxmlformats.org/officeDocument/2006/relationships/slide" Target="slides/slide28.xml"/><Relationship Id="rId32" Type="http://schemas.openxmlformats.org/officeDocument/2006/relationships/slide" Target="slides/slide27.xml"/><Relationship Id="rId76" Type="http://customschemas.google.com/relationships/presentationmetadata" Target="meta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HelveticaNeueLight-boldItalic.fntdata"/><Relationship Id="rId70" Type="http://schemas.openxmlformats.org/officeDocument/2006/relationships/font" Target="fonts/HelveticaNeueLight-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HelveticaNeueLight-regular.fntdata"/><Relationship Id="rId23" Type="http://schemas.openxmlformats.org/officeDocument/2006/relationships/slide" Target="slides/slide18.xml"/><Relationship Id="rId67" Type="http://schemas.openxmlformats.org/officeDocument/2006/relationships/font" Target="fonts/DidactGothic-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Light-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ACTIVIDAD que se puede llevar a cabo en formato “Breakout Rooms”</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lnSpc>
                <a:spcPct val="100000"/>
              </a:lnSpc>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3"/>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2c15784b8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2c15784b8b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2c15784b8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22c15784b8b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2c15784b8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22c15784b8b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2c15784b8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22c15784b8b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2c15784b8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22c15784b8b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2c15784b8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22c15784b8b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2c15784b8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22c15784b8b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2c15784b8b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22c15784b8b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2c15784b8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22c15784b8b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2c15784b8b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22c15784b8b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2c15784b8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22c15784b8b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2c15784b8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22c15784b8b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2c15784b8b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22c15784b8b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2c15784b8b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22c15784b8b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2c15784b8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22c15784b8b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2c15784b8b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22c15784b8b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2c15784b8b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22c15784b8b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2c15784b8b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22c15784b8b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2c15784b8b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22c15784b8b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2c15784b8b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22c15784b8b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2c15784b8b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22c15784b8b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2c15784b8b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22c15784b8b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2c15784b8b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22c15784b8b_0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2c15784b8b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22c15784b8b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2c15784b8b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22c15784b8b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2c15784b8b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22c15784b8b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2c15784b8b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22c15784b8b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2c15784b8b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22c15784b8b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2c15784b8b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22c15784b8b_0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2c15784b8b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22c15784b8b_0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2c15784b8b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22c15784b8b_0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2c15784b8b_0_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g22c15784b8b_0_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22c15784b8b_0_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22c15784b8b_0_3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g22c15784b8b_0_39"/>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g22c15784b8b_0_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22c15784b8b_0_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g22c15784b8b_0_4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g22c15784b8b_0_4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4" name="Shape 54"/>
        <p:cNvGrpSpPr/>
        <p:nvPr/>
      </p:nvGrpSpPr>
      <p:grpSpPr>
        <a:xfrm>
          <a:off x="0" y="0"/>
          <a:ext cx="0" cy="0"/>
          <a:chOff x="0" y="0"/>
          <a:chExt cx="0" cy="0"/>
        </a:xfrm>
      </p:grpSpPr>
      <p:pic>
        <p:nvPicPr>
          <p:cNvPr id="55" name="Google Shape;55;g22c15784b8b_0_49"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1">
  <p:cSld name="SECTION_HEADER_1_1_1_1_1_1_1_1_1_4">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g22c15784b8b_0_5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g22c15784b8b_0_5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g22c15784b8b_0_5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1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g22c15784b8b_0_5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g22c15784b8b_0_5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22c15784b8b_0_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g22c15784b8b_0_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g22c15784b8b_0_6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12">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g22c15784b8b_0_6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3">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g22c15784b8b_0_65"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g22c15784b8b_0_6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7">
  <p:cSld name="SECTION_HEADER_1_1_1_1_1_1_1_1_1_13">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g22c15784b8b_0_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22c15784b8b_0_1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g22c15784b8b_0_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g22c15784b8b_0_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22c15784b8b_0_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g22c15784b8b_0_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g22c15784b8b_0_1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g22c15784b8b_0_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22c15784b8b_0_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g22c15784b8b_0_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22c15784b8b_0_2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g22c15784b8b_0_2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g22c15784b8b_0_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22c15784b8b_0_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g22c15784b8b_0_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22c15784b8b_0_3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g22c15784b8b_0_3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g22c15784b8b_0_3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g22c15784b8b_0_3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g22c15784b8b_0_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22c15784b8b_0_3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g22c15784b8b_0_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2c15784b8b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g22c15784b8b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g22c15784b8b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hyperlink" Target="https://raw.githubusercontent.com/OHI-Science/data-science-training/master/data/gapminder.csv"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0.jp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69.png"/><Relationship Id="rId4" Type="http://schemas.openxmlformats.org/officeDocument/2006/relationships/image" Target="../media/image35.png"/><Relationship Id="rId5" Type="http://schemas.openxmlformats.org/officeDocument/2006/relationships/hyperlink" Target="https://mygisnotebook.blog/2019/03/03/raster-vs-vectoria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69.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69.png"/><Relationship Id="rId4" Type="http://schemas.openxmlformats.org/officeDocument/2006/relationships/image" Target="../media/image39.jpg"/><Relationship Id="rId5"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69.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69.png"/><Relationship Id="rId4" Type="http://schemas.openxmlformats.org/officeDocument/2006/relationships/image" Target="../media/image36.png"/><Relationship Id="rId5"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69.png"/><Relationship Id="rId4" Type="http://schemas.openxmlformats.org/officeDocument/2006/relationships/image" Target="../media/image38.png"/><Relationship Id="rId5"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69.png"/><Relationship Id="rId4" Type="http://schemas.openxmlformats.org/officeDocument/2006/relationships/image" Target="../media/image55.png"/><Relationship Id="rId5"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69.png"/><Relationship Id="rId4" Type="http://schemas.openxmlformats.org/officeDocument/2006/relationships/image" Target="../media/image34.png"/><Relationship Id="rId5"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69.png"/><Relationship Id="rId4" Type="http://schemas.openxmlformats.org/officeDocument/2006/relationships/image" Target="../media/image41.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3.png"/><Relationship Id="rId4" Type="http://schemas.openxmlformats.org/officeDocument/2006/relationships/image" Target="../media/image3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2.png"/><Relationship Id="rId4" Type="http://schemas.openxmlformats.org/officeDocument/2006/relationships/image" Target="../media/image61.png"/><Relationship Id="rId5" Type="http://schemas.openxmlformats.org/officeDocument/2006/relationships/image" Target="../media/image49.png"/><Relationship Id="rId6" Type="http://schemas.openxmlformats.org/officeDocument/2006/relationships/image" Target="../media/image45.png"/><Relationship Id="rId7"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42.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42.png"/><Relationship Id="rId4" Type="http://schemas.openxmlformats.org/officeDocument/2006/relationships/image" Target="../media/image64.png"/><Relationship Id="rId5"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42.png"/><Relationship Id="rId4" Type="http://schemas.openxmlformats.org/officeDocument/2006/relationships/image" Target="../media/image70.png"/><Relationship Id="rId5"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42.png"/><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23.png"/><Relationship Id="rId4" Type="http://schemas.openxmlformats.org/officeDocument/2006/relationships/hyperlink" Target="https://raw.githubusercontent.com/JJTorresDS/ds-data-sources/main/properati_venta_201501.csv"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56.png"/><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56.png"/><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56.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56.png"/><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3.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
          <p:cNvSpPr txBox="1"/>
          <p:nvPr/>
        </p:nvSpPr>
        <p:spPr>
          <a:xfrm>
            <a:off x="1127350" y="2252975"/>
            <a:ext cx="6962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GIs y Datos Espaciales</a:t>
            </a:r>
            <a:endParaRPr b="1" i="0" sz="4000" u="none" cap="none" strike="noStrike">
              <a:solidFill>
                <a:srgbClr val="EAFF6A"/>
              </a:solidFill>
              <a:latin typeface="DM Sans"/>
              <a:ea typeface="DM Sans"/>
              <a:cs typeface="DM Sans"/>
              <a:sym typeface="DM Sans"/>
            </a:endParaRPr>
          </a:p>
        </p:txBody>
      </p:sp>
      <p:sp>
        <p:nvSpPr>
          <p:cNvPr id="81" name="Google Shape;81;p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34.</a:t>
            </a:r>
            <a:r>
              <a:rPr b="0" i="0" lang="es" sz="1800" u="none" cap="none" strike="noStrike">
                <a:solidFill>
                  <a:schemeClr val="lt1"/>
                </a:solidFill>
                <a:latin typeface="DM Sans"/>
                <a:ea typeface="DM Sans"/>
                <a:cs typeface="DM Sans"/>
                <a:sym typeface="DM Sans"/>
              </a:rPr>
              <a:t> Data Science II</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5"/>
          <p:cNvSpPr txBox="1"/>
          <p:nvPr/>
        </p:nvSpPr>
        <p:spPr>
          <a:xfrm>
            <a:off x="620700" y="1210825"/>
            <a:ext cx="7902600" cy="1526700"/>
          </a:xfrm>
          <a:prstGeom prst="rect">
            <a:avLst/>
          </a:prstGeom>
          <a:noFill/>
          <a:ln>
            <a:noFill/>
          </a:ln>
        </p:spPr>
        <p:txBody>
          <a:bodyPr anchorCtr="0" anchor="t" bIns="45700" lIns="91425" spcFirstLastPara="1" rIns="91425" wrap="square" tIns="45700">
            <a:spAutoFit/>
          </a:bodyPr>
          <a:lstStyle/>
          <a:p>
            <a:pPr indent="0" lvl="0" marL="0" marR="0" rtl="0" algn="l">
              <a:lnSpc>
                <a:spcPct val="131250"/>
              </a:lnSpc>
              <a:spcBef>
                <a:spcPts val="0"/>
              </a:spcBef>
              <a:spcAft>
                <a:spcPts val="0"/>
              </a:spcAft>
              <a:buClr>
                <a:srgbClr val="000000"/>
              </a:buClr>
              <a:buSzPts val="1100"/>
              <a:buFont typeface="Arial"/>
              <a:buNone/>
            </a:pPr>
            <a:r>
              <a:rPr b="0" i="0" lang="es" sz="1050" u="none" cap="none" strike="noStrike">
                <a:solidFill>
                  <a:schemeClr val="dk1"/>
                </a:solidFill>
                <a:highlight>
                  <a:srgbClr val="FFFFFE"/>
                </a:highlight>
                <a:latin typeface="Courier New"/>
                <a:ea typeface="Courier New"/>
                <a:cs typeface="Courier New"/>
                <a:sym typeface="Courier New"/>
              </a:rPr>
              <a:t>fig = go.Figure()</a:t>
            </a:r>
            <a:endParaRPr b="0" i="0" sz="105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50" u="none" cap="none" strike="noStrike">
                <a:solidFill>
                  <a:schemeClr val="dk1"/>
                </a:solidFill>
                <a:highlight>
                  <a:srgbClr val="FFFFFE"/>
                </a:highlight>
                <a:latin typeface="Courier New"/>
                <a:ea typeface="Courier New"/>
                <a:cs typeface="Courier New"/>
                <a:sym typeface="Courier New"/>
              </a:rPr>
              <a:t>fig.add_trace(go.Scatter(x=df_stocks.date, y=df_stocks.AAPL,mode=</a:t>
            </a:r>
            <a:r>
              <a:rPr b="0" i="0" lang="es" sz="1050" u="none" cap="none" strike="noStrike">
                <a:solidFill>
                  <a:srgbClr val="A31515"/>
                </a:solidFill>
                <a:highlight>
                  <a:srgbClr val="FFFFFE"/>
                </a:highlight>
                <a:latin typeface="Courier New"/>
                <a:ea typeface="Courier New"/>
                <a:cs typeface="Courier New"/>
                <a:sym typeface="Courier New"/>
              </a:rPr>
              <a:t>'lines'</a:t>
            </a:r>
            <a:r>
              <a:rPr b="0" i="0" lang="es" sz="1050" u="none" cap="none" strike="noStrike">
                <a:solidFill>
                  <a:schemeClr val="dk1"/>
                </a:solidFill>
                <a:highlight>
                  <a:srgbClr val="FFFFFE"/>
                </a:highlight>
                <a:latin typeface="Courier New"/>
                <a:ea typeface="Courier New"/>
                <a:cs typeface="Courier New"/>
                <a:sym typeface="Courier New"/>
              </a:rPr>
              <a:t>, name=</a:t>
            </a:r>
            <a:r>
              <a:rPr b="0" i="0" lang="es" sz="1050" u="none" cap="none" strike="noStrike">
                <a:solidFill>
                  <a:srgbClr val="A31515"/>
                </a:solidFill>
                <a:highlight>
                  <a:srgbClr val="FFFFFE"/>
                </a:highlight>
                <a:latin typeface="Courier New"/>
                <a:ea typeface="Courier New"/>
                <a:cs typeface="Courier New"/>
                <a:sym typeface="Courier New"/>
              </a:rPr>
              <a:t>'Apple'</a:t>
            </a:r>
            <a:r>
              <a:rPr b="0" i="0" lang="es" sz="1050" u="none" cap="none" strike="noStrike">
                <a:solidFill>
                  <a:schemeClr val="dk1"/>
                </a:solidFill>
                <a:highlight>
                  <a:srgbClr val="FFFFFE"/>
                </a:highlight>
                <a:latin typeface="Courier New"/>
                <a:ea typeface="Courier New"/>
                <a:cs typeface="Courier New"/>
                <a:sym typeface="Courier New"/>
              </a:rPr>
              <a:t>))</a:t>
            </a:r>
            <a:endParaRPr b="0" i="0" sz="105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50" u="none" cap="none" strike="noStrike">
                <a:solidFill>
                  <a:schemeClr val="dk1"/>
                </a:solidFill>
                <a:highlight>
                  <a:srgbClr val="FFFFFE"/>
                </a:highlight>
                <a:latin typeface="Courier New"/>
                <a:ea typeface="Courier New"/>
                <a:cs typeface="Courier New"/>
                <a:sym typeface="Courier New"/>
              </a:rPr>
              <a:t>fig.add_trace(go.Scatter(x=df_stocks.date, y=df_stocks.AMZN,mode=</a:t>
            </a:r>
            <a:r>
              <a:rPr b="0" i="0" lang="es" sz="1050" u="none" cap="none" strike="noStrike">
                <a:solidFill>
                  <a:srgbClr val="A31515"/>
                </a:solidFill>
                <a:highlight>
                  <a:srgbClr val="FFFFFE"/>
                </a:highlight>
                <a:latin typeface="Courier New"/>
                <a:ea typeface="Courier New"/>
                <a:cs typeface="Courier New"/>
                <a:sym typeface="Courier New"/>
              </a:rPr>
              <a:t>'lines+markers'</a:t>
            </a:r>
            <a:r>
              <a:rPr b="0" i="0" lang="es" sz="1050" u="none" cap="none" strike="noStrike">
                <a:solidFill>
                  <a:schemeClr val="dk1"/>
                </a:solidFill>
                <a:highlight>
                  <a:srgbClr val="FFFFFE"/>
                </a:highlight>
                <a:latin typeface="Courier New"/>
                <a:ea typeface="Courier New"/>
                <a:cs typeface="Courier New"/>
                <a:sym typeface="Courier New"/>
              </a:rPr>
              <a:t>, name=</a:t>
            </a:r>
            <a:r>
              <a:rPr b="0" i="0" lang="es" sz="1050" u="none" cap="none" strike="noStrike">
                <a:solidFill>
                  <a:srgbClr val="A31515"/>
                </a:solidFill>
                <a:highlight>
                  <a:srgbClr val="FFFFFE"/>
                </a:highlight>
                <a:latin typeface="Courier New"/>
                <a:ea typeface="Courier New"/>
                <a:cs typeface="Courier New"/>
                <a:sym typeface="Courier New"/>
              </a:rPr>
              <a:t>'Amazon'</a:t>
            </a:r>
            <a:r>
              <a:rPr b="0" i="0" lang="es" sz="1050" u="none" cap="none" strike="noStrike">
                <a:solidFill>
                  <a:schemeClr val="dk1"/>
                </a:solidFill>
                <a:highlight>
                  <a:srgbClr val="FFFFFE"/>
                </a:highlight>
                <a:latin typeface="Courier New"/>
                <a:ea typeface="Courier New"/>
                <a:cs typeface="Courier New"/>
                <a:sym typeface="Courier New"/>
              </a:rPr>
              <a:t>))</a:t>
            </a:r>
            <a:endParaRPr b="0" i="0" sz="105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50" u="none" cap="none" strike="noStrike">
                <a:solidFill>
                  <a:schemeClr val="dk1"/>
                </a:solidFill>
                <a:highlight>
                  <a:srgbClr val="FFFFFE"/>
                </a:highlight>
                <a:latin typeface="Courier New"/>
                <a:ea typeface="Courier New"/>
                <a:cs typeface="Courier New"/>
                <a:sym typeface="Courier New"/>
              </a:rPr>
              <a:t>fig.add_trace(go.Scatter(x=df_stocks.date, y=df_stocks.GOOG,mode=</a:t>
            </a:r>
            <a:r>
              <a:rPr b="0" i="0" lang="es" sz="1050" u="none" cap="none" strike="noStrike">
                <a:solidFill>
                  <a:srgbClr val="A31515"/>
                </a:solidFill>
                <a:highlight>
                  <a:srgbClr val="FFFFFE"/>
                </a:highlight>
                <a:latin typeface="Courier New"/>
                <a:ea typeface="Courier New"/>
                <a:cs typeface="Courier New"/>
                <a:sym typeface="Courier New"/>
              </a:rPr>
              <a:t>'lines+markers'</a:t>
            </a:r>
            <a:r>
              <a:rPr b="0" i="0" lang="es" sz="1050" u="none" cap="none" strike="noStrike">
                <a:solidFill>
                  <a:schemeClr val="dk1"/>
                </a:solidFill>
                <a:highlight>
                  <a:srgbClr val="FFFFFE"/>
                </a:highlight>
                <a:latin typeface="Courier New"/>
                <a:ea typeface="Courier New"/>
                <a:cs typeface="Courier New"/>
                <a:sym typeface="Courier New"/>
              </a:rPr>
              <a:t>, name=</a:t>
            </a:r>
            <a:r>
              <a:rPr b="0" i="0" lang="es" sz="1050" u="none" cap="none" strike="noStrike">
                <a:solidFill>
                  <a:srgbClr val="A31515"/>
                </a:solidFill>
                <a:highlight>
                  <a:srgbClr val="FFFFFE"/>
                </a:highlight>
                <a:latin typeface="Courier New"/>
                <a:ea typeface="Courier New"/>
                <a:cs typeface="Courier New"/>
                <a:sym typeface="Courier New"/>
              </a:rPr>
              <a:t>'Google'</a:t>
            </a:r>
            <a:r>
              <a:rPr b="0" i="0" lang="es" sz="1050" u="none" cap="none" strike="noStrike">
                <a:solidFill>
                  <a:schemeClr val="dk1"/>
                </a:solidFill>
                <a:highlight>
                  <a:srgbClr val="FFFFFE"/>
                </a:highlight>
                <a:latin typeface="Courier New"/>
                <a:ea typeface="Courier New"/>
                <a:cs typeface="Courier New"/>
                <a:sym typeface="Courier New"/>
              </a:rPr>
              <a:t>,</a:t>
            </a:r>
            <a:endParaRPr b="0" i="0" sz="105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50" u="none" cap="none" strike="noStrike">
                <a:solidFill>
                  <a:schemeClr val="dk1"/>
                </a:solidFill>
                <a:highlight>
                  <a:srgbClr val="FFFFFE"/>
                </a:highlight>
                <a:latin typeface="Courier New"/>
                <a:ea typeface="Courier New"/>
                <a:cs typeface="Courier New"/>
                <a:sym typeface="Courier New"/>
              </a:rPr>
              <a:t>                        line=</a:t>
            </a:r>
            <a:r>
              <a:rPr b="0" i="0" lang="es" sz="1050" u="none" cap="none" strike="noStrike">
                <a:solidFill>
                  <a:srgbClr val="267F99"/>
                </a:solidFill>
                <a:highlight>
                  <a:srgbClr val="FFFFFE"/>
                </a:highlight>
                <a:latin typeface="Courier New"/>
                <a:ea typeface="Courier New"/>
                <a:cs typeface="Courier New"/>
                <a:sym typeface="Courier New"/>
              </a:rPr>
              <a:t>dict</a:t>
            </a:r>
            <a:r>
              <a:rPr b="0" i="0" lang="es" sz="1050" u="none" cap="none" strike="noStrike">
                <a:solidFill>
                  <a:schemeClr val="dk1"/>
                </a:solidFill>
                <a:highlight>
                  <a:srgbClr val="FFFFFE"/>
                </a:highlight>
                <a:latin typeface="Courier New"/>
                <a:ea typeface="Courier New"/>
                <a:cs typeface="Courier New"/>
                <a:sym typeface="Courier New"/>
              </a:rPr>
              <a:t>(color=</a:t>
            </a:r>
            <a:r>
              <a:rPr b="0" i="0" lang="es" sz="1050" u="none" cap="none" strike="noStrike">
                <a:solidFill>
                  <a:srgbClr val="A31515"/>
                </a:solidFill>
                <a:highlight>
                  <a:srgbClr val="FFFFFE"/>
                </a:highlight>
                <a:latin typeface="Courier New"/>
                <a:ea typeface="Courier New"/>
                <a:cs typeface="Courier New"/>
                <a:sym typeface="Courier New"/>
              </a:rPr>
              <a:t>'firebrick'</a:t>
            </a:r>
            <a:r>
              <a:rPr b="0" i="0" lang="es" sz="1050" u="none" cap="none" strike="noStrike">
                <a:solidFill>
                  <a:schemeClr val="dk1"/>
                </a:solidFill>
                <a:highlight>
                  <a:srgbClr val="FFFFFE"/>
                </a:highlight>
                <a:latin typeface="Courier New"/>
                <a:ea typeface="Courier New"/>
                <a:cs typeface="Courier New"/>
                <a:sym typeface="Courier New"/>
              </a:rPr>
              <a:t>,width=</a:t>
            </a:r>
            <a:r>
              <a:rPr b="0" i="0" lang="es" sz="1050" u="none" cap="none" strike="noStrike">
                <a:solidFill>
                  <a:srgbClr val="09885A"/>
                </a:solidFill>
                <a:highlight>
                  <a:srgbClr val="FFFFFE"/>
                </a:highlight>
                <a:latin typeface="Courier New"/>
                <a:ea typeface="Courier New"/>
                <a:cs typeface="Courier New"/>
                <a:sym typeface="Courier New"/>
              </a:rPr>
              <a:t>2</a:t>
            </a:r>
            <a:r>
              <a:rPr b="0" i="0" lang="es" sz="1050" u="none" cap="none" strike="noStrike">
                <a:solidFill>
                  <a:schemeClr val="dk1"/>
                </a:solidFill>
                <a:highlight>
                  <a:srgbClr val="FFFFFE"/>
                </a:highlight>
                <a:latin typeface="Courier New"/>
                <a:ea typeface="Courier New"/>
                <a:cs typeface="Courier New"/>
                <a:sym typeface="Courier New"/>
              </a:rPr>
              <a:t>,dash=</a:t>
            </a:r>
            <a:r>
              <a:rPr b="0" i="0" lang="es" sz="1050" u="none" cap="none" strike="noStrike">
                <a:solidFill>
                  <a:srgbClr val="A31515"/>
                </a:solidFill>
                <a:highlight>
                  <a:srgbClr val="FFFFFE"/>
                </a:highlight>
                <a:latin typeface="Courier New"/>
                <a:ea typeface="Courier New"/>
                <a:cs typeface="Courier New"/>
                <a:sym typeface="Courier New"/>
              </a:rPr>
              <a:t>'dashdot'</a:t>
            </a:r>
            <a:r>
              <a:rPr b="0" i="0" lang="es" sz="1050" u="none" cap="none" strike="noStrike">
                <a:solidFill>
                  <a:schemeClr val="dk1"/>
                </a:solidFill>
                <a:highlight>
                  <a:srgbClr val="FFFFFE"/>
                </a:highlight>
                <a:latin typeface="Courier New"/>
                <a:ea typeface="Courier New"/>
                <a:cs typeface="Courier New"/>
                <a:sym typeface="Courier New"/>
              </a:rPr>
              <a:t>)))</a:t>
            </a:r>
            <a:endParaRPr b="0" i="0" sz="105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50" u="none" cap="none" strike="noStrike">
                <a:solidFill>
                  <a:schemeClr val="dk1"/>
                </a:solidFill>
                <a:highlight>
                  <a:srgbClr val="FFFFFE"/>
                </a:highlight>
                <a:latin typeface="Courier New"/>
                <a:ea typeface="Courier New"/>
                <a:cs typeface="Courier New"/>
                <a:sym typeface="Courier New"/>
              </a:rPr>
              <a:t>fig.update_layout(title=</a:t>
            </a:r>
            <a:r>
              <a:rPr b="0" i="0" lang="es" sz="1050" u="none" cap="none" strike="noStrike">
                <a:solidFill>
                  <a:srgbClr val="A31515"/>
                </a:solidFill>
                <a:highlight>
                  <a:srgbClr val="FFFFFE"/>
                </a:highlight>
                <a:latin typeface="Courier New"/>
                <a:ea typeface="Courier New"/>
                <a:cs typeface="Courier New"/>
                <a:sym typeface="Courier New"/>
              </a:rPr>
              <a:t>'Precio de acciones 2018/19'</a:t>
            </a:r>
            <a:r>
              <a:rPr b="0" i="0" lang="es" sz="1050" u="none" cap="none" strike="noStrike">
                <a:solidFill>
                  <a:schemeClr val="dk1"/>
                </a:solidFill>
                <a:highlight>
                  <a:srgbClr val="FFFFFE"/>
                </a:highlight>
                <a:latin typeface="Courier New"/>
                <a:ea typeface="Courier New"/>
                <a:cs typeface="Courier New"/>
                <a:sym typeface="Courier New"/>
              </a:rPr>
              <a:t>,xaxis_title=</a:t>
            </a:r>
            <a:r>
              <a:rPr b="0" i="0" lang="es" sz="1050" u="none" cap="none" strike="noStrike">
                <a:solidFill>
                  <a:srgbClr val="A31515"/>
                </a:solidFill>
                <a:highlight>
                  <a:srgbClr val="FFFFFE"/>
                </a:highlight>
                <a:latin typeface="Courier New"/>
                <a:ea typeface="Courier New"/>
                <a:cs typeface="Courier New"/>
                <a:sym typeface="Courier New"/>
              </a:rPr>
              <a:t>'Precio'</a:t>
            </a:r>
            <a:r>
              <a:rPr b="0" i="0" lang="es" sz="1050" u="none" cap="none" strike="noStrike">
                <a:solidFill>
                  <a:schemeClr val="dk1"/>
                </a:solidFill>
                <a:highlight>
                  <a:srgbClr val="FFFFFE"/>
                </a:highlight>
                <a:latin typeface="Courier New"/>
                <a:ea typeface="Courier New"/>
                <a:cs typeface="Courier New"/>
                <a:sym typeface="Courier New"/>
              </a:rPr>
              <a:t>,yaxis_title=</a:t>
            </a:r>
            <a:r>
              <a:rPr b="0" i="0" lang="es" sz="1050" u="none" cap="none" strike="noStrike">
                <a:solidFill>
                  <a:srgbClr val="A31515"/>
                </a:solidFill>
                <a:highlight>
                  <a:srgbClr val="FFFFFE"/>
                </a:highlight>
                <a:latin typeface="Courier New"/>
                <a:ea typeface="Courier New"/>
                <a:cs typeface="Courier New"/>
                <a:sym typeface="Courier New"/>
              </a:rPr>
              <a:t>'Fecha'</a:t>
            </a:r>
            <a:r>
              <a:rPr b="0" i="0" lang="es" sz="1050" u="none" cap="none" strike="noStrike">
                <a:solidFill>
                  <a:schemeClr val="dk1"/>
                </a:solidFill>
                <a:highlight>
                  <a:srgbClr val="FFFFFE"/>
                </a:highlight>
                <a:latin typeface="Courier New"/>
                <a:ea typeface="Courier New"/>
                <a:cs typeface="Courier New"/>
                <a:sym typeface="Courier New"/>
              </a:rPr>
              <a:t>)</a:t>
            </a:r>
            <a:endParaRPr b="0" i="0" sz="1050" u="none" cap="none" strike="noStrike">
              <a:solidFill>
                <a:schemeClr val="dk1"/>
              </a:solidFill>
              <a:highlight>
                <a:srgbClr val="FFFFFE"/>
              </a:highlight>
              <a:latin typeface="Courier New"/>
              <a:ea typeface="Courier New"/>
              <a:cs typeface="Courier New"/>
              <a:sym typeface="Courier New"/>
            </a:endParaRPr>
          </a:p>
        </p:txBody>
      </p:sp>
      <p:pic>
        <p:nvPicPr>
          <p:cNvPr id="150" name="Google Shape;150;p45"/>
          <p:cNvPicPr preferRelativeResize="0"/>
          <p:nvPr/>
        </p:nvPicPr>
        <p:blipFill rotWithShape="1">
          <a:blip r:embed="rId3">
            <a:alphaModFix/>
          </a:blip>
          <a:srcRect b="0" l="0" r="0" t="0"/>
          <a:stretch/>
        </p:blipFill>
        <p:spPr>
          <a:xfrm>
            <a:off x="6889200" y="468000"/>
            <a:ext cx="1754401" cy="877201"/>
          </a:xfrm>
          <a:prstGeom prst="rect">
            <a:avLst/>
          </a:prstGeom>
          <a:noFill/>
          <a:ln>
            <a:noFill/>
          </a:ln>
        </p:spPr>
      </p:pic>
      <p:sp>
        <p:nvSpPr>
          <p:cNvPr id="151" name="Google Shape;151;p45"/>
          <p:cNvSpPr txBox="1"/>
          <p:nvPr/>
        </p:nvSpPr>
        <p:spPr>
          <a:xfrm>
            <a:off x="546250" y="5371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Nociones básicas</a:t>
            </a:r>
            <a:endParaRPr b="1" i="0" sz="4000" u="none" cap="none" strike="noStrike">
              <a:solidFill>
                <a:schemeClr val="dk1"/>
              </a:solidFill>
              <a:latin typeface="DM Sans"/>
              <a:ea typeface="DM Sans"/>
              <a:cs typeface="DM Sans"/>
              <a:sym typeface="DM Sans"/>
            </a:endParaRPr>
          </a:p>
        </p:txBody>
      </p:sp>
      <p:pic>
        <p:nvPicPr>
          <p:cNvPr id="152" name="Google Shape;152;p45"/>
          <p:cNvPicPr preferRelativeResize="0"/>
          <p:nvPr/>
        </p:nvPicPr>
        <p:blipFill rotWithShape="1">
          <a:blip r:embed="rId4">
            <a:alphaModFix/>
          </a:blip>
          <a:srcRect b="0" l="0" r="0" t="0"/>
          <a:stretch/>
        </p:blipFill>
        <p:spPr>
          <a:xfrm>
            <a:off x="546250" y="2657425"/>
            <a:ext cx="5823500" cy="1932575"/>
          </a:xfrm>
          <a:prstGeom prst="rect">
            <a:avLst/>
          </a:prstGeom>
          <a:noFill/>
          <a:ln>
            <a:noFill/>
          </a:ln>
        </p:spPr>
      </p:pic>
      <p:sp>
        <p:nvSpPr>
          <p:cNvPr id="153" name="Google Shape;153;p45"/>
          <p:cNvSpPr txBox="1"/>
          <p:nvPr/>
        </p:nvSpPr>
        <p:spPr>
          <a:xfrm>
            <a:off x="6449900" y="3079375"/>
            <a:ext cx="20733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DM Sans"/>
                <a:ea typeface="DM Sans"/>
                <a:cs typeface="DM Sans"/>
                <a:sym typeface="DM Sans"/>
              </a:rPr>
              <a:t>Podemos generar diferentes marcadores en una serie de tiempo para comparación.</a:t>
            </a:r>
            <a:endParaRPr b="0" i="0" sz="1100" u="none" cap="none" strike="noStrike">
              <a:solidFill>
                <a:srgbClr val="000000"/>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46"/>
          <p:cNvSpPr txBox="1"/>
          <p:nvPr/>
        </p:nvSpPr>
        <p:spPr>
          <a:xfrm>
            <a:off x="620700" y="1111500"/>
            <a:ext cx="7902600" cy="3478500"/>
          </a:xfrm>
          <a:prstGeom prst="rect">
            <a:avLst/>
          </a:prstGeom>
          <a:noFill/>
          <a:ln>
            <a:noFill/>
          </a:ln>
        </p:spPr>
        <p:txBody>
          <a:bodyPr anchorCtr="0" anchor="t" bIns="45700" lIns="91425" spcFirstLastPara="1" rIns="91425" wrap="square" tIns="45700">
            <a:spAutoFit/>
          </a:bodyPr>
          <a:lstStyle/>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chemeClr val="dk1"/>
                </a:solidFill>
                <a:highlight>
                  <a:srgbClr val="FFFFFE"/>
                </a:highlight>
                <a:latin typeface="Courier New"/>
                <a:ea typeface="Courier New"/>
                <a:cs typeface="Courier New"/>
                <a:sym typeface="Courier New"/>
              </a:rPr>
              <a:t>fig = go.Figure()</a:t>
            </a:r>
            <a:endParaRPr b="0" i="0" sz="10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chemeClr val="dk1"/>
                </a:solidFill>
                <a:highlight>
                  <a:srgbClr val="FFFFFE"/>
                </a:highlight>
                <a:latin typeface="Courier New"/>
                <a:ea typeface="Courier New"/>
                <a:cs typeface="Courier New"/>
                <a:sym typeface="Courier New"/>
              </a:rPr>
              <a:t>fig.add_trace(go.Scatter(x=df_stocks.date, y=df_stocks.AAPL,mode=</a:t>
            </a:r>
            <a:r>
              <a:rPr b="0" i="0" lang="es" sz="1000" u="none" cap="none" strike="noStrike">
                <a:solidFill>
                  <a:srgbClr val="A31515"/>
                </a:solidFill>
                <a:highlight>
                  <a:srgbClr val="FFFFFE"/>
                </a:highlight>
                <a:latin typeface="Courier New"/>
                <a:ea typeface="Courier New"/>
                <a:cs typeface="Courier New"/>
                <a:sym typeface="Courier New"/>
              </a:rPr>
              <a:t>'lines'</a:t>
            </a:r>
            <a:r>
              <a:rPr b="0" i="0" lang="es" sz="1000" u="none" cap="none" strike="noStrike">
                <a:solidFill>
                  <a:schemeClr val="dk1"/>
                </a:solidFill>
                <a:highlight>
                  <a:srgbClr val="FFFFFE"/>
                </a:highlight>
                <a:latin typeface="Courier New"/>
                <a:ea typeface="Courier New"/>
                <a:cs typeface="Courier New"/>
                <a:sym typeface="Courier New"/>
              </a:rPr>
              <a:t>, name=</a:t>
            </a:r>
            <a:r>
              <a:rPr b="0" i="0" lang="es" sz="1000" u="none" cap="none" strike="noStrike">
                <a:solidFill>
                  <a:srgbClr val="A31515"/>
                </a:solidFill>
                <a:highlight>
                  <a:srgbClr val="FFFFFE"/>
                </a:highlight>
                <a:latin typeface="Courier New"/>
                <a:ea typeface="Courier New"/>
                <a:cs typeface="Courier New"/>
                <a:sym typeface="Courier New"/>
              </a:rPr>
              <a:t>'Apple'</a:t>
            </a:r>
            <a:r>
              <a:rPr b="0" i="0" lang="es" sz="1000" u="none" cap="none" strike="noStrike">
                <a:solidFill>
                  <a:schemeClr val="dk1"/>
                </a:solidFill>
                <a:highlight>
                  <a:srgbClr val="FFFFFE"/>
                </a:highlight>
                <a:latin typeface="Courier New"/>
                <a:ea typeface="Courier New"/>
                <a:cs typeface="Courier New"/>
                <a:sym typeface="Courier New"/>
              </a:rPr>
              <a:t>))</a:t>
            </a:r>
            <a:endParaRPr b="0" i="0" sz="10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chemeClr val="dk1"/>
                </a:solidFill>
                <a:highlight>
                  <a:srgbClr val="FFFFFE"/>
                </a:highlight>
                <a:latin typeface="Courier New"/>
                <a:ea typeface="Courier New"/>
                <a:cs typeface="Courier New"/>
                <a:sym typeface="Courier New"/>
              </a:rPr>
              <a:t>fig.add_trace(go.Scatter(x=df_stocks.date, y=df_stocks.AMZN,mode=</a:t>
            </a:r>
            <a:r>
              <a:rPr b="0" i="0" lang="es" sz="1000" u="none" cap="none" strike="noStrike">
                <a:solidFill>
                  <a:srgbClr val="A31515"/>
                </a:solidFill>
                <a:highlight>
                  <a:srgbClr val="FFFFFE"/>
                </a:highlight>
                <a:latin typeface="Courier New"/>
                <a:ea typeface="Courier New"/>
                <a:cs typeface="Courier New"/>
                <a:sym typeface="Courier New"/>
              </a:rPr>
              <a:t>'lines+markers'</a:t>
            </a:r>
            <a:r>
              <a:rPr b="0" i="0" lang="es" sz="1000" u="none" cap="none" strike="noStrike">
                <a:solidFill>
                  <a:schemeClr val="dk1"/>
                </a:solidFill>
                <a:highlight>
                  <a:srgbClr val="FFFFFE"/>
                </a:highlight>
                <a:latin typeface="Courier New"/>
                <a:ea typeface="Courier New"/>
                <a:cs typeface="Courier New"/>
                <a:sym typeface="Courier New"/>
              </a:rPr>
              <a:t>, name=</a:t>
            </a:r>
            <a:r>
              <a:rPr b="0" i="0" lang="es" sz="1000" u="none" cap="none" strike="noStrike">
                <a:solidFill>
                  <a:srgbClr val="A31515"/>
                </a:solidFill>
                <a:highlight>
                  <a:srgbClr val="FFFFFE"/>
                </a:highlight>
                <a:latin typeface="Courier New"/>
                <a:ea typeface="Courier New"/>
                <a:cs typeface="Courier New"/>
                <a:sym typeface="Courier New"/>
              </a:rPr>
              <a:t>'Amazon'</a:t>
            </a:r>
            <a:r>
              <a:rPr b="0" i="0" lang="es" sz="1000" u="none" cap="none" strike="noStrike">
                <a:solidFill>
                  <a:schemeClr val="dk1"/>
                </a:solidFill>
                <a:highlight>
                  <a:srgbClr val="FFFFFE"/>
                </a:highlight>
                <a:latin typeface="Courier New"/>
                <a:ea typeface="Courier New"/>
                <a:cs typeface="Courier New"/>
                <a:sym typeface="Courier New"/>
              </a:rPr>
              <a:t>))</a:t>
            </a:r>
            <a:endParaRPr b="0" i="0" sz="10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chemeClr val="dk1"/>
                </a:solidFill>
                <a:highlight>
                  <a:srgbClr val="FFFFFE"/>
                </a:highlight>
                <a:latin typeface="Courier New"/>
                <a:ea typeface="Courier New"/>
                <a:cs typeface="Courier New"/>
                <a:sym typeface="Courier New"/>
              </a:rPr>
              <a:t>fig.add_trace(go.Scatter(x=df_stocks.date, y=df_stocks.GOOG,mode=</a:t>
            </a:r>
            <a:r>
              <a:rPr b="0" i="0" lang="es" sz="1000" u="none" cap="none" strike="noStrike">
                <a:solidFill>
                  <a:srgbClr val="A31515"/>
                </a:solidFill>
                <a:highlight>
                  <a:srgbClr val="FFFFFE"/>
                </a:highlight>
                <a:latin typeface="Courier New"/>
                <a:ea typeface="Courier New"/>
                <a:cs typeface="Courier New"/>
                <a:sym typeface="Courier New"/>
              </a:rPr>
              <a:t>'lines+markers'</a:t>
            </a:r>
            <a:r>
              <a:rPr b="0" i="0" lang="es" sz="1000" u="none" cap="none" strike="noStrike">
                <a:solidFill>
                  <a:schemeClr val="dk1"/>
                </a:solidFill>
                <a:highlight>
                  <a:srgbClr val="FFFFFE"/>
                </a:highlight>
                <a:latin typeface="Courier New"/>
                <a:ea typeface="Courier New"/>
                <a:cs typeface="Courier New"/>
                <a:sym typeface="Courier New"/>
              </a:rPr>
              <a:t>, name=</a:t>
            </a:r>
            <a:r>
              <a:rPr b="0" i="0" lang="es" sz="1000" u="none" cap="none" strike="noStrike">
                <a:solidFill>
                  <a:srgbClr val="A31515"/>
                </a:solidFill>
                <a:highlight>
                  <a:srgbClr val="FFFFFE"/>
                </a:highlight>
                <a:latin typeface="Courier New"/>
                <a:ea typeface="Courier New"/>
                <a:cs typeface="Courier New"/>
                <a:sym typeface="Courier New"/>
              </a:rPr>
              <a:t>'Google'</a:t>
            </a:r>
            <a:r>
              <a:rPr b="0" i="0" lang="es" sz="1000" u="none" cap="none" strike="noStrike">
                <a:solidFill>
                  <a:schemeClr val="dk1"/>
                </a:solidFill>
                <a:highlight>
                  <a:srgbClr val="FFFFFE"/>
                </a:highlight>
                <a:latin typeface="Courier New"/>
                <a:ea typeface="Courier New"/>
                <a:cs typeface="Courier New"/>
                <a:sym typeface="Courier New"/>
              </a:rPr>
              <a:t>,</a:t>
            </a:r>
            <a:endParaRPr b="0" i="0" sz="10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chemeClr val="dk1"/>
                </a:solidFill>
                <a:highlight>
                  <a:srgbClr val="FFFFFE"/>
                </a:highlight>
                <a:latin typeface="Courier New"/>
                <a:ea typeface="Courier New"/>
                <a:cs typeface="Courier New"/>
                <a:sym typeface="Courier New"/>
              </a:rPr>
              <a:t>                        line=</a:t>
            </a:r>
            <a:r>
              <a:rPr b="0" i="0" lang="es" sz="1000" u="none" cap="none" strike="noStrike">
                <a:solidFill>
                  <a:srgbClr val="267F99"/>
                </a:solidFill>
                <a:highlight>
                  <a:srgbClr val="FFFFFE"/>
                </a:highlight>
                <a:latin typeface="Courier New"/>
                <a:ea typeface="Courier New"/>
                <a:cs typeface="Courier New"/>
                <a:sym typeface="Courier New"/>
              </a:rPr>
              <a:t>dict</a:t>
            </a:r>
            <a:r>
              <a:rPr b="0" i="0" lang="es" sz="1000" u="none" cap="none" strike="noStrike">
                <a:solidFill>
                  <a:schemeClr val="dk1"/>
                </a:solidFill>
                <a:highlight>
                  <a:srgbClr val="FFFFFE"/>
                </a:highlight>
                <a:latin typeface="Courier New"/>
                <a:ea typeface="Courier New"/>
                <a:cs typeface="Courier New"/>
                <a:sym typeface="Courier New"/>
              </a:rPr>
              <a:t>(color=</a:t>
            </a:r>
            <a:r>
              <a:rPr b="0" i="0" lang="es" sz="1000" u="none" cap="none" strike="noStrike">
                <a:solidFill>
                  <a:srgbClr val="A31515"/>
                </a:solidFill>
                <a:highlight>
                  <a:srgbClr val="FFFFFE"/>
                </a:highlight>
                <a:latin typeface="Courier New"/>
                <a:ea typeface="Courier New"/>
                <a:cs typeface="Courier New"/>
                <a:sym typeface="Courier New"/>
              </a:rPr>
              <a:t>'firebrick'</a:t>
            </a:r>
            <a:r>
              <a:rPr b="0" i="0" lang="es" sz="1000" u="none" cap="none" strike="noStrike">
                <a:solidFill>
                  <a:schemeClr val="dk1"/>
                </a:solidFill>
                <a:highlight>
                  <a:srgbClr val="FFFFFE"/>
                </a:highlight>
                <a:latin typeface="Courier New"/>
                <a:ea typeface="Courier New"/>
                <a:cs typeface="Courier New"/>
                <a:sym typeface="Courier New"/>
              </a:rPr>
              <a:t>,width=</a:t>
            </a:r>
            <a:r>
              <a:rPr b="0" i="0" lang="es" sz="1000" u="none" cap="none" strike="noStrike">
                <a:solidFill>
                  <a:srgbClr val="09885A"/>
                </a:solidFill>
                <a:highlight>
                  <a:srgbClr val="FFFFFE"/>
                </a:highlight>
                <a:latin typeface="Courier New"/>
                <a:ea typeface="Courier New"/>
                <a:cs typeface="Courier New"/>
                <a:sym typeface="Courier New"/>
              </a:rPr>
              <a:t>2</a:t>
            </a:r>
            <a:r>
              <a:rPr b="0" i="0" lang="es" sz="1000" u="none" cap="none" strike="noStrike">
                <a:solidFill>
                  <a:schemeClr val="dk1"/>
                </a:solidFill>
                <a:highlight>
                  <a:srgbClr val="FFFFFE"/>
                </a:highlight>
                <a:latin typeface="Courier New"/>
                <a:ea typeface="Courier New"/>
                <a:cs typeface="Courier New"/>
                <a:sym typeface="Courier New"/>
              </a:rPr>
              <a:t>,dash=</a:t>
            </a:r>
            <a:r>
              <a:rPr b="0" i="0" lang="es" sz="1000" u="none" cap="none" strike="noStrike">
                <a:solidFill>
                  <a:srgbClr val="A31515"/>
                </a:solidFill>
                <a:highlight>
                  <a:srgbClr val="FFFFFE"/>
                </a:highlight>
                <a:latin typeface="Courier New"/>
                <a:ea typeface="Courier New"/>
                <a:cs typeface="Courier New"/>
                <a:sym typeface="Courier New"/>
              </a:rPr>
              <a:t>'dashdot'</a:t>
            </a:r>
            <a:r>
              <a:rPr b="0" i="0" lang="es" sz="1000" u="none" cap="none" strike="noStrike">
                <a:solidFill>
                  <a:schemeClr val="dk1"/>
                </a:solidFill>
                <a:highlight>
                  <a:srgbClr val="FFFFFE"/>
                </a:highlight>
                <a:latin typeface="Courier New"/>
                <a:ea typeface="Courier New"/>
                <a:cs typeface="Courier New"/>
                <a:sym typeface="Courier New"/>
              </a:rPr>
              <a:t>)))</a:t>
            </a:r>
            <a:endParaRPr b="0" i="0" sz="10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chemeClr val="dk1"/>
                </a:solidFill>
                <a:highlight>
                  <a:srgbClr val="FFFFFE"/>
                </a:highlight>
                <a:latin typeface="Courier New"/>
                <a:ea typeface="Courier New"/>
                <a:cs typeface="Courier New"/>
                <a:sym typeface="Courier New"/>
              </a:rPr>
              <a:t>fig.update_layout(</a:t>
            </a:r>
            <a:endParaRPr b="0" i="0" sz="10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chemeClr val="dk1"/>
                </a:solidFill>
                <a:highlight>
                  <a:srgbClr val="FFFFFE"/>
                </a:highlight>
                <a:latin typeface="Courier New"/>
                <a:ea typeface="Courier New"/>
                <a:cs typeface="Courier New"/>
                <a:sym typeface="Courier New"/>
              </a:rPr>
              <a:t>   xaxis=</a:t>
            </a:r>
            <a:r>
              <a:rPr b="0" i="0" lang="es" sz="1000" u="none" cap="none" strike="noStrike">
                <a:solidFill>
                  <a:srgbClr val="267F99"/>
                </a:solidFill>
                <a:highlight>
                  <a:srgbClr val="FFFFFE"/>
                </a:highlight>
                <a:latin typeface="Courier New"/>
                <a:ea typeface="Courier New"/>
                <a:cs typeface="Courier New"/>
                <a:sym typeface="Courier New"/>
              </a:rPr>
              <a:t>dict</a:t>
            </a:r>
            <a:r>
              <a:rPr b="0" i="0" lang="es" sz="1000" u="none" cap="none" strike="noStrike">
                <a:solidFill>
                  <a:schemeClr val="dk1"/>
                </a:solidFill>
                <a:highlight>
                  <a:srgbClr val="FFFFFE"/>
                </a:highlight>
                <a:latin typeface="Courier New"/>
                <a:ea typeface="Courier New"/>
                <a:cs typeface="Courier New"/>
                <a:sym typeface="Courier New"/>
              </a:rPr>
              <a:t>(showline=</a:t>
            </a:r>
            <a:r>
              <a:rPr b="0" i="0" lang="es" sz="1000" u="none" cap="none" strike="noStrike">
                <a:solidFill>
                  <a:srgbClr val="0000FF"/>
                </a:solidFill>
                <a:highlight>
                  <a:srgbClr val="FFFFFE"/>
                </a:highlight>
                <a:latin typeface="Courier New"/>
                <a:ea typeface="Courier New"/>
                <a:cs typeface="Courier New"/>
                <a:sym typeface="Courier New"/>
              </a:rPr>
              <a:t>True</a:t>
            </a:r>
            <a:r>
              <a:rPr b="0" i="0" lang="es" sz="1000" u="none" cap="none" strike="noStrike">
                <a:solidFill>
                  <a:schemeClr val="dk1"/>
                </a:solidFill>
                <a:highlight>
                  <a:srgbClr val="FFFFFE"/>
                </a:highlight>
                <a:latin typeface="Courier New"/>
                <a:ea typeface="Courier New"/>
                <a:cs typeface="Courier New"/>
                <a:sym typeface="Courier New"/>
              </a:rPr>
              <a:t>, showgrid=</a:t>
            </a:r>
            <a:r>
              <a:rPr b="0" i="0" lang="es" sz="1000" u="none" cap="none" strike="noStrike">
                <a:solidFill>
                  <a:srgbClr val="0000FF"/>
                </a:solidFill>
                <a:highlight>
                  <a:srgbClr val="FFFFFE"/>
                </a:highlight>
                <a:latin typeface="Courier New"/>
                <a:ea typeface="Courier New"/>
                <a:cs typeface="Courier New"/>
                <a:sym typeface="Courier New"/>
              </a:rPr>
              <a:t>False</a:t>
            </a:r>
            <a:r>
              <a:rPr b="0" i="0" lang="es" sz="1000" u="none" cap="none" strike="noStrike">
                <a:solidFill>
                  <a:schemeClr val="dk1"/>
                </a:solidFill>
                <a:highlight>
                  <a:srgbClr val="FFFFFE"/>
                </a:highlight>
                <a:latin typeface="Courier New"/>
                <a:ea typeface="Courier New"/>
                <a:cs typeface="Courier New"/>
                <a:sym typeface="Courier New"/>
              </a:rPr>
              <a:t>, showticklabels=</a:t>
            </a:r>
            <a:r>
              <a:rPr b="0" i="0" lang="es" sz="1000" u="none" cap="none" strike="noStrike">
                <a:solidFill>
                  <a:srgbClr val="0000FF"/>
                </a:solidFill>
                <a:highlight>
                  <a:srgbClr val="FFFFFE"/>
                </a:highlight>
                <a:latin typeface="Courier New"/>
                <a:ea typeface="Courier New"/>
                <a:cs typeface="Courier New"/>
                <a:sym typeface="Courier New"/>
              </a:rPr>
              <a:t>True</a:t>
            </a:r>
            <a:r>
              <a:rPr b="0" i="0" lang="es" sz="1000" u="none" cap="none" strike="noStrike">
                <a:solidFill>
                  <a:schemeClr val="dk1"/>
                </a:solidFill>
                <a:highlight>
                  <a:srgbClr val="FFFFFE"/>
                </a:highlight>
                <a:latin typeface="Courier New"/>
                <a:ea typeface="Courier New"/>
                <a:cs typeface="Courier New"/>
                <a:sym typeface="Courier New"/>
              </a:rPr>
              <a:t>,</a:t>
            </a:r>
            <a:endParaRPr b="0" i="0" sz="10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chemeClr val="dk1"/>
                </a:solidFill>
                <a:highlight>
                  <a:srgbClr val="FFFFFE"/>
                </a:highlight>
                <a:latin typeface="Courier New"/>
                <a:ea typeface="Courier New"/>
                <a:cs typeface="Courier New"/>
                <a:sym typeface="Courier New"/>
              </a:rPr>
              <a:t>              linecolor=</a:t>
            </a:r>
            <a:r>
              <a:rPr b="0" i="0" lang="es" sz="1000" u="none" cap="none" strike="noStrike">
                <a:solidFill>
                  <a:srgbClr val="A31515"/>
                </a:solidFill>
                <a:highlight>
                  <a:srgbClr val="FFFFFE"/>
                </a:highlight>
                <a:latin typeface="Courier New"/>
                <a:ea typeface="Courier New"/>
                <a:cs typeface="Courier New"/>
                <a:sym typeface="Courier New"/>
              </a:rPr>
              <a:t>'rgb(204,204,204)'</a:t>
            </a:r>
            <a:r>
              <a:rPr b="0" i="0" lang="es" sz="1000" u="none" cap="none" strike="noStrike">
                <a:solidFill>
                  <a:schemeClr val="dk1"/>
                </a:solidFill>
                <a:highlight>
                  <a:srgbClr val="FFFFFE"/>
                </a:highlight>
                <a:latin typeface="Courier New"/>
                <a:ea typeface="Courier New"/>
                <a:cs typeface="Courier New"/>
                <a:sym typeface="Courier New"/>
              </a:rPr>
              <a:t>, linewidth=</a:t>
            </a:r>
            <a:r>
              <a:rPr b="0" i="0" lang="es" sz="1000" u="none" cap="none" strike="noStrike">
                <a:solidFill>
                  <a:srgbClr val="09885A"/>
                </a:solidFill>
                <a:highlight>
                  <a:srgbClr val="FFFFFE"/>
                </a:highlight>
                <a:latin typeface="Courier New"/>
                <a:ea typeface="Courier New"/>
                <a:cs typeface="Courier New"/>
                <a:sym typeface="Courier New"/>
              </a:rPr>
              <a:t>2</a:t>
            </a:r>
            <a:r>
              <a:rPr b="0" i="0" lang="es" sz="1000" u="none" cap="none" strike="noStrike">
                <a:solidFill>
                  <a:schemeClr val="dk1"/>
                </a:solidFill>
                <a:highlight>
                  <a:srgbClr val="FFFFFE"/>
                </a:highlight>
                <a:latin typeface="Courier New"/>
                <a:ea typeface="Courier New"/>
                <a:cs typeface="Courier New"/>
                <a:sym typeface="Courier New"/>
              </a:rPr>
              <a:t>, ticks=</a:t>
            </a:r>
            <a:r>
              <a:rPr b="0" i="0" lang="es" sz="1000" u="none" cap="none" strike="noStrike">
                <a:solidFill>
                  <a:srgbClr val="A31515"/>
                </a:solidFill>
                <a:highlight>
                  <a:srgbClr val="FFFFFE"/>
                </a:highlight>
                <a:latin typeface="Courier New"/>
                <a:ea typeface="Courier New"/>
                <a:cs typeface="Courier New"/>
                <a:sym typeface="Courier New"/>
              </a:rPr>
              <a:t>'outside'</a:t>
            </a:r>
            <a:r>
              <a:rPr b="0" i="0" lang="es" sz="1000" u="none" cap="none" strike="noStrike">
                <a:solidFill>
                  <a:schemeClr val="dk1"/>
                </a:solidFill>
                <a:highlight>
                  <a:srgbClr val="FFFFFE"/>
                </a:highlight>
                <a:latin typeface="Courier New"/>
                <a:ea typeface="Courier New"/>
                <a:cs typeface="Courier New"/>
                <a:sym typeface="Courier New"/>
              </a:rPr>
              <a:t>,</a:t>
            </a:r>
            <a:endParaRPr b="0" i="0" sz="10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chemeClr val="dk1"/>
                </a:solidFill>
                <a:highlight>
                  <a:srgbClr val="FFFFFE"/>
                </a:highlight>
                <a:latin typeface="Courier New"/>
                <a:ea typeface="Courier New"/>
                <a:cs typeface="Courier New"/>
                <a:sym typeface="Courier New"/>
              </a:rPr>
              <a:t>              tickfont=</a:t>
            </a:r>
            <a:r>
              <a:rPr b="0" i="0" lang="es" sz="1000" u="none" cap="none" strike="noStrike">
                <a:solidFill>
                  <a:srgbClr val="267F99"/>
                </a:solidFill>
                <a:highlight>
                  <a:srgbClr val="FFFFFE"/>
                </a:highlight>
                <a:latin typeface="Courier New"/>
                <a:ea typeface="Courier New"/>
                <a:cs typeface="Courier New"/>
                <a:sym typeface="Courier New"/>
              </a:rPr>
              <a:t>dict</a:t>
            </a:r>
            <a:r>
              <a:rPr b="0" i="0" lang="es" sz="1000" u="none" cap="none" strike="noStrike">
                <a:solidFill>
                  <a:schemeClr val="dk1"/>
                </a:solidFill>
                <a:highlight>
                  <a:srgbClr val="FFFFFE"/>
                </a:highlight>
                <a:latin typeface="Courier New"/>
                <a:ea typeface="Courier New"/>
                <a:cs typeface="Courier New"/>
                <a:sym typeface="Courier New"/>
              </a:rPr>
              <a:t>(family=</a:t>
            </a:r>
            <a:r>
              <a:rPr b="0" i="0" lang="es" sz="1000" u="none" cap="none" strike="noStrike">
                <a:solidFill>
                  <a:srgbClr val="A31515"/>
                </a:solidFill>
                <a:highlight>
                  <a:srgbClr val="FFFFFE"/>
                </a:highlight>
                <a:latin typeface="Courier New"/>
                <a:ea typeface="Courier New"/>
                <a:cs typeface="Courier New"/>
                <a:sym typeface="Courier New"/>
              </a:rPr>
              <a:t>'Arial'</a:t>
            </a:r>
            <a:r>
              <a:rPr b="0" i="0" lang="es" sz="1000" u="none" cap="none" strike="noStrike">
                <a:solidFill>
                  <a:schemeClr val="dk1"/>
                </a:solidFill>
                <a:highlight>
                  <a:srgbClr val="FFFFFE"/>
                </a:highlight>
                <a:latin typeface="Courier New"/>
                <a:ea typeface="Courier New"/>
                <a:cs typeface="Courier New"/>
                <a:sym typeface="Courier New"/>
              </a:rPr>
              <a:t>, size=</a:t>
            </a:r>
            <a:r>
              <a:rPr b="0" i="0" lang="es" sz="1000" u="none" cap="none" strike="noStrike">
                <a:solidFill>
                  <a:srgbClr val="09885A"/>
                </a:solidFill>
                <a:highlight>
                  <a:srgbClr val="FFFFFE"/>
                </a:highlight>
                <a:latin typeface="Courier New"/>
                <a:ea typeface="Courier New"/>
                <a:cs typeface="Courier New"/>
                <a:sym typeface="Courier New"/>
              </a:rPr>
              <a:t>12</a:t>
            </a:r>
            <a:r>
              <a:rPr b="0" i="0" lang="es" sz="1000" u="none" cap="none" strike="noStrike">
                <a:solidFill>
                  <a:schemeClr val="dk1"/>
                </a:solidFill>
                <a:highlight>
                  <a:srgbClr val="FFFFFE"/>
                </a:highlight>
                <a:latin typeface="Courier New"/>
                <a:ea typeface="Courier New"/>
                <a:cs typeface="Courier New"/>
                <a:sym typeface="Courier New"/>
              </a:rPr>
              <a:t>, color=</a:t>
            </a:r>
            <a:r>
              <a:rPr b="0" i="0" lang="es" sz="1000" u="none" cap="none" strike="noStrike">
                <a:solidFill>
                  <a:srgbClr val="A31515"/>
                </a:solidFill>
                <a:highlight>
                  <a:srgbClr val="FFFFFE"/>
                </a:highlight>
                <a:latin typeface="Courier New"/>
                <a:ea typeface="Courier New"/>
                <a:cs typeface="Courier New"/>
                <a:sym typeface="Courier New"/>
              </a:rPr>
              <a:t>'rgb(82,82,82)'</a:t>
            </a:r>
            <a:r>
              <a:rPr b="0" i="0" lang="es" sz="1000" u="none" cap="none" strike="noStrike">
                <a:solidFill>
                  <a:schemeClr val="dk1"/>
                </a:solidFill>
                <a:highlight>
                  <a:srgbClr val="FFFFFE"/>
                </a:highlight>
                <a:latin typeface="Courier New"/>
                <a:ea typeface="Courier New"/>
                <a:cs typeface="Courier New"/>
                <a:sym typeface="Courier New"/>
              </a:rPr>
              <a:t>)</a:t>
            </a:r>
            <a:endParaRPr b="0" i="0" sz="10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chemeClr val="dk1"/>
                </a:solidFill>
                <a:highlight>
                  <a:srgbClr val="FFFFFE"/>
                </a:highlight>
                <a:latin typeface="Courier New"/>
                <a:ea typeface="Courier New"/>
                <a:cs typeface="Courier New"/>
                <a:sym typeface="Courier New"/>
              </a:rPr>
              <a:t>              ),</a:t>
            </a:r>
            <a:endParaRPr b="0" i="0" sz="10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chemeClr val="dk1"/>
                </a:solidFill>
                <a:highlight>
                  <a:srgbClr val="FFFFFE"/>
                </a:highlight>
                <a:latin typeface="Courier New"/>
                <a:ea typeface="Courier New"/>
                <a:cs typeface="Courier New"/>
                <a:sym typeface="Courier New"/>
              </a:rPr>
              <a:t>              yaxis=</a:t>
            </a:r>
            <a:r>
              <a:rPr b="0" i="0" lang="es" sz="1000" u="none" cap="none" strike="noStrike">
                <a:solidFill>
                  <a:srgbClr val="267F99"/>
                </a:solidFill>
                <a:highlight>
                  <a:srgbClr val="FFFFFE"/>
                </a:highlight>
                <a:latin typeface="Courier New"/>
                <a:ea typeface="Courier New"/>
                <a:cs typeface="Courier New"/>
                <a:sym typeface="Courier New"/>
              </a:rPr>
              <a:t>dict</a:t>
            </a:r>
            <a:r>
              <a:rPr b="0" i="0" lang="es" sz="1000" u="none" cap="none" strike="noStrike">
                <a:solidFill>
                  <a:schemeClr val="dk1"/>
                </a:solidFill>
                <a:highlight>
                  <a:srgbClr val="FFFFFE"/>
                </a:highlight>
                <a:latin typeface="Courier New"/>
                <a:ea typeface="Courier New"/>
                <a:cs typeface="Courier New"/>
                <a:sym typeface="Courier New"/>
              </a:rPr>
              <a:t>(showgrid=</a:t>
            </a:r>
            <a:r>
              <a:rPr b="0" i="0" lang="es" sz="1000" u="none" cap="none" strike="noStrike">
                <a:solidFill>
                  <a:srgbClr val="0000FF"/>
                </a:solidFill>
                <a:highlight>
                  <a:srgbClr val="FFFFFE"/>
                </a:highlight>
                <a:latin typeface="Courier New"/>
                <a:ea typeface="Courier New"/>
                <a:cs typeface="Courier New"/>
                <a:sym typeface="Courier New"/>
              </a:rPr>
              <a:t>False</a:t>
            </a:r>
            <a:r>
              <a:rPr b="0" i="0" lang="es" sz="1000" u="none" cap="none" strike="noStrike">
                <a:solidFill>
                  <a:schemeClr val="dk1"/>
                </a:solidFill>
                <a:highlight>
                  <a:srgbClr val="FFFFFE"/>
                </a:highlight>
                <a:latin typeface="Courier New"/>
                <a:ea typeface="Courier New"/>
                <a:cs typeface="Courier New"/>
                <a:sym typeface="Courier New"/>
              </a:rPr>
              <a:t>, zeroline=</a:t>
            </a:r>
            <a:r>
              <a:rPr b="0" i="0" lang="es" sz="1000" u="none" cap="none" strike="noStrike">
                <a:solidFill>
                  <a:srgbClr val="0000FF"/>
                </a:solidFill>
                <a:highlight>
                  <a:srgbClr val="FFFFFE"/>
                </a:highlight>
                <a:latin typeface="Courier New"/>
                <a:ea typeface="Courier New"/>
                <a:cs typeface="Courier New"/>
                <a:sym typeface="Courier New"/>
              </a:rPr>
              <a:t>False</a:t>
            </a:r>
            <a:r>
              <a:rPr b="0" i="0" lang="es" sz="1000" u="none" cap="none" strike="noStrike">
                <a:solidFill>
                  <a:schemeClr val="dk1"/>
                </a:solidFill>
                <a:highlight>
                  <a:srgbClr val="FFFFFE"/>
                </a:highlight>
                <a:latin typeface="Courier New"/>
                <a:ea typeface="Courier New"/>
                <a:cs typeface="Courier New"/>
                <a:sym typeface="Courier New"/>
              </a:rPr>
              <a:t>, showline=</a:t>
            </a:r>
            <a:r>
              <a:rPr b="0" i="0" lang="es" sz="1000" u="none" cap="none" strike="noStrike">
                <a:solidFill>
                  <a:srgbClr val="0000FF"/>
                </a:solidFill>
                <a:highlight>
                  <a:srgbClr val="FFFFFE"/>
                </a:highlight>
                <a:latin typeface="Courier New"/>
                <a:ea typeface="Courier New"/>
                <a:cs typeface="Courier New"/>
                <a:sym typeface="Courier New"/>
              </a:rPr>
              <a:t>False</a:t>
            </a:r>
            <a:r>
              <a:rPr b="0" i="0" lang="es" sz="1000" u="none" cap="none" strike="noStrike">
                <a:solidFill>
                  <a:schemeClr val="dk1"/>
                </a:solidFill>
                <a:highlight>
                  <a:srgbClr val="FFFFFE"/>
                </a:highlight>
                <a:latin typeface="Courier New"/>
                <a:ea typeface="Courier New"/>
                <a:cs typeface="Courier New"/>
                <a:sym typeface="Courier New"/>
              </a:rPr>
              <a:t>,</a:t>
            </a:r>
            <a:endParaRPr b="0" i="0" sz="10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chemeClr val="dk1"/>
                </a:solidFill>
                <a:highlight>
                  <a:srgbClr val="FFFFFE"/>
                </a:highlight>
                <a:latin typeface="Courier New"/>
                <a:ea typeface="Courier New"/>
                <a:cs typeface="Courier New"/>
                <a:sym typeface="Courier New"/>
              </a:rPr>
              <a:t>                         showticklabels=</a:t>
            </a:r>
            <a:r>
              <a:rPr b="0" i="0" lang="es" sz="1000" u="none" cap="none" strike="noStrike">
                <a:solidFill>
                  <a:srgbClr val="0000FF"/>
                </a:solidFill>
                <a:highlight>
                  <a:srgbClr val="FFFFFE"/>
                </a:highlight>
                <a:latin typeface="Courier New"/>
                <a:ea typeface="Courier New"/>
                <a:cs typeface="Courier New"/>
                <a:sym typeface="Courier New"/>
              </a:rPr>
              <a:t>False</a:t>
            </a:r>
            <a:r>
              <a:rPr b="0" i="0" lang="es" sz="1000" u="none" cap="none" strike="noStrike">
                <a:solidFill>
                  <a:schemeClr val="dk1"/>
                </a:solidFill>
                <a:highlight>
                  <a:srgbClr val="FFFFFE"/>
                </a:highlight>
                <a:latin typeface="Courier New"/>
                <a:ea typeface="Courier New"/>
                <a:cs typeface="Courier New"/>
                <a:sym typeface="Courier New"/>
              </a:rPr>
              <a:t>                  </a:t>
            </a:r>
            <a:endParaRPr b="0" i="0" sz="10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chemeClr val="dk1"/>
                </a:solidFill>
                <a:highlight>
                  <a:srgbClr val="FFFFFE"/>
                </a:highlight>
                <a:latin typeface="Courier New"/>
                <a:ea typeface="Courier New"/>
                <a:cs typeface="Courier New"/>
                <a:sym typeface="Courier New"/>
              </a:rPr>
              <a:t>              ),</a:t>
            </a:r>
            <a:endParaRPr b="0" i="0" sz="10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chemeClr val="dk1"/>
                </a:solidFill>
                <a:highlight>
                  <a:srgbClr val="FFFFFE"/>
                </a:highlight>
                <a:latin typeface="Courier New"/>
                <a:ea typeface="Courier New"/>
                <a:cs typeface="Courier New"/>
                <a:sym typeface="Courier New"/>
              </a:rPr>
              <a:t>              autosize=</a:t>
            </a:r>
            <a:r>
              <a:rPr b="0" i="0" lang="es" sz="1000" u="none" cap="none" strike="noStrike">
                <a:solidFill>
                  <a:srgbClr val="0000FF"/>
                </a:solidFill>
                <a:highlight>
                  <a:srgbClr val="FFFFFE"/>
                </a:highlight>
                <a:latin typeface="Courier New"/>
                <a:ea typeface="Courier New"/>
                <a:cs typeface="Courier New"/>
                <a:sym typeface="Courier New"/>
              </a:rPr>
              <a:t>False</a:t>
            </a:r>
            <a:r>
              <a:rPr b="0" i="0" lang="es" sz="1000" u="none" cap="none" strike="noStrike">
                <a:solidFill>
                  <a:schemeClr val="dk1"/>
                </a:solidFill>
                <a:highlight>
                  <a:srgbClr val="FFFFFE"/>
                </a:highlight>
                <a:latin typeface="Courier New"/>
                <a:ea typeface="Courier New"/>
                <a:cs typeface="Courier New"/>
                <a:sym typeface="Courier New"/>
              </a:rPr>
              <a:t>,</a:t>
            </a:r>
            <a:endParaRPr b="0" i="0" sz="10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chemeClr val="dk1"/>
                </a:solidFill>
                <a:highlight>
                  <a:srgbClr val="FFFFFE"/>
                </a:highlight>
                <a:latin typeface="Courier New"/>
                <a:ea typeface="Courier New"/>
                <a:cs typeface="Courier New"/>
                <a:sym typeface="Courier New"/>
              </a:rPr>
              <a:t>              margin=</a:t>
            </a:r>
            <a:r>
              <a:rPr b="0" i="0" lang="es" sz="1000" u="none" cap="none" strike="noStrike">
                <a:solidFill>
                  <a:srgbClr val="267F99"/>
                </a:solidFill>
                <a:highlight>
                  <a:srgbClr val="FFFFFE"/>
                </a:highlight>
                <a:latin typeface="Courier New"/>
                <a:ea typeface="Courier New"/>
                <a:cs typeface="Courier New"/>
                <a:sym typeface="Courier New"/>
              </a:rPr>
              <a:t>dict</a:t>
            </a:r>
            <a:r>
              <a:rPr b="0" i="0" lang="es" sz="1000" u="none" cap="none" strike="noStrike">
                <a:solidFill>
                  <a:schemeClr val="dk1"/>
                </a:solidFill>
                <a:highlight>
                  <a:srgbClr val="FFFFFE"/>
                </a:highlight>
                <a:latin typeface="Courier New"/>
                <a:ea typeface="Courier New"/>
                <a:cs typeface="Courier New"/>
                <a:sym typeface="Courier New"/>
              </a:rPr>
              <a:t>(autoexpand=</a:t>
            </a:r>
            <a:r>
              <a:rPr b="0" i="0" lang="es" sz="1000" u="none" cap="none" strike="noStrike">
                <a:solidFill>
                  <a:srgbClr val="0000FF"/>
                </a:solidFill>
                <a:highlight>
                  <a:srgbClr val="FFFFFE"/>
                </a:highlight>
                <a:latin typeface="Courier New"/>
                <a:ea typeface="Courier New"/>
                <a:cs typeface="Courier New"/>
                <a:sym typeface="Courier New"/>
              </a:rPr>
              <a:t>False</a:t>
            </a:r>
            <a:r>
              <a:rPr b="0" i="0" lang="es" sz="1000" u="none" cap="none" strike="noStrike">
                <a:solidFill>
                  <a:schemeClr val="dk1"/>
                </a:solidFill>
                <a:highlight>
                  <a:srgbClr val="FFFFFE"/>
                </a:highlight>
                <a:latin typeface="Courier New"/>
                <a:ea typeface="Courier New"/>
                <a:cs typeface="Courier New"/>
                <a:sym typeface="Courier New"/>
              </a:rPr>
              <a:t>,l=</a:t>
            </a:r>
            <a:r>
              <a:rPr b="0" i="0" lang="es" sz="1000" u="none" cap="none" strike="noStrike">
                <a:solidFill>
                  <a:srgbClr val="09885A"/>
                </a:solidFill>
                <a:highlight>
                  <a:srgbClr val="FFFFFE"/>
                </a:highlight>
                <a:latin typeface="Courier New"/>
                <a:ea typeface="Courier New"/>
                <a:cs typeface="Courier New"/>
                <a:sym typeface="Courier New"/>
              </a:rPr>
              <a:t>100</a:t>
            </a:r>
            <a:r>
              <a:rPr b="0" i="0" lang="es" sz="1000" u="none" cap="none" strike="noStrike">
                <a:solidFill>
                  <a:schemeClr val="dk1"/>
                </a:solidFill>
                <a:highlight>
                  <a:srgbClr val="FFFFFE"/>
                </a:highlight>
                <a:latin typeface="Courier New"/>
                <a:ea typeface="Courier New"/>
                <a:cs typeface="Courier New"/>
                <a:sym typeface="Courier New"/>
              </a:rPr>
              <a:t>, r=</a:t>
            </a:r>
            <a:r>
              <a:rPr b="0" i="0" lang="es" sz="1000" u="none" cap="none" strike="noStrike">
                <a:solidFill>
                  <a:srgbClr val="09885A"/>
                </a:solidFill>
                <a:highlight>
                  <a:srgbClr val="FFFFFE"/>
                </a:highlight>
                <a:latin typeface="Courier New"/>
                <a:ea typeface="Courier New"/>
                <a:cs typeface="Courier New"/>
                <a:sym typeface="Courier New"/>
              </a:rPr>
              <a:t>20</a:t>
            </a:r>
            <a:r>
              <a:rPr b="0" i="0" lang="es" sz="1000" u="none" cap="none" strike="noStrike">
                <a:solidFill>
                  <a:schemeClr val="dk1"/>
                </a:solidFill>
                <a:highlight>
                  <a:srgbClr val="FFFFFE"/>
                </a:highlight>
                <a:latin typeface="Courier New"/>
                <a:ea typeface="Courier New"/>
                <a:cs typeface="Courier New"/>
                <a:sym typeface="Courier New"/>
              </a:rPr>
              <a:t>, t=</a:t>
            </a:r>
            <a:r>
              <a:rPr b="0" i="0" lang="es" sz="1000" u="none" cap="none" strike="noStrike">
                <a:solidFill>
                  <a:srgbClr val="09885A"/>
                </a:solidFill>
                <a:highlight>
                  <a:srgbClr val="FFFFFE"/>
                </a:highlight>
                <a:latin typeface="Courier New"/>
                <a:ea typeface="Courier New"/>
                <a:cs typeface="Courier New"/>
                <a:sym typeface="Courier New"/>
              </a:rPr>
              <a:t>110</a:t>
            </a:r>
            <a:r>
              <a:rPr b="0" i="0" lang="es" sz="1000" u="none" cap="none" strike="noStrike">
                <a:solidFill>
                  <a:schemeClr val="dk1"/>
                </a:solidFill>
                <a:highlight>
                  <a:srgbClr val="FFFFFE"/>
                </a:highlight>
                <a:latin typeface="Courier New"/>
                <a:ea typeface="Courier New"/>
                <a:cs typeface="Courier New"/>
                <a:sym typeface="Courier New"/>
              </a:rPr>
              <a:t>),</a:t>
            </a:r>
            <a:endParaRPr b="0" i="0" sz="10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chemeClr val="dk1"/>
                </a:solidFill>
                <a:highlight>
                  <a:srgbClr val="FFFFFE"/>
                </a:highlight>
                <a:latin typeface="Courier New"/>
                <a:ea typeface="Courier New"/>
                <a:cs typeface="Courier New"/>
                <a:sym typeface="Courier New"/>
              </a:rPr>
              <a:t>                          showlegend=</a:t>
            </a:r>
            <a:r>
              <a:rPr b="0" i="0" lang="es" sz="1000" u="none" cap="none" strike="noStrike">
                <a:solidFill>
                  <a:srgbClr val="0000FF"/>
                </a:solidFill>
                <a:highlight>
                  <a:srgbClr val="FFFFFE"/>
                </a:highlight>
                <a:latin typeface="Courier New"/>
                <a:ea typeface="Courier New"/>
                <a:cs typeface="Courier New"/>
                <a:sym typeface="Courier New"/>
              </a:rPr>
              <a:t>True</a:t>
            </a:r>
            <a:r>
              <a:rPr b="0" i="0" lang="es" sz="1000" u="none" cap="none" strike="noStrike">
                <a:solidFill>
                  <a:schemeClr val="dk1"/>
                </a:solidFill>
                <a:highlight>
                  <a:srgbClr val="FFFFFE"/>
                </a:highlight>
                <a:latin typeface="Courier New"/>
                <a:ea typeface="Courier New"/>
                <a:cs typeface="Courier New"/>
                <a:sym typeface="Courier New"/>
              </a:rPr>
              <a:t>, plot_bgcolor=</a:t>
            </a:r>
            <a:r>
              <a:rPr b="0" i="0" lang="es" sz="1000" u="none" cap="none" strike="noStrike">
                <a:solidFill>
                  <a:srgbClr val="A31515"/>
                </a:solidFill>
                <a:highlight>
                  <a:srgbClr val="FFFFFE"/>
                </a:highlight>
                <a:latin typeface="Courier New"/>
                <a:ea typeface="Courier New"/>
                <a:cs typeface="Courier New"/>
                <a:sym typeface="Courier New"/>
              </a:rPr>
              <a:t>'white'</a:t>
            </a:r>
            <a:endParaRPr b="0" i="0" sz="1000" u="none" cap="none" strike="noStrike">
              <a:solidFill>
                <a:srgbClr val="A31515"/>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chemeClr val="dk1"/>
                </a:solidFill>
                <a:highlight>
                  <a:srgbClr val="FFFFFE"/>
                </a:highlight>
                <a:latin typeface="Courier New"/>
                <a:ea typeface="Courier New"/>
                <a:cs typeface="Courier New"/>
                <a:sym typeface="Courier New"/>
              </a:rPr>
              <a:t>       )</a:t>
            </a:r>
            <a:endParaRPr b="0" i="0" sz="1050" u="none" cap="none" strike="noStrike">
              <a:solidFill>
                <a:schemeClr val="dk1"/>
              </a:solidFill>
              <a:highlight>
                <a:srgbClr val="FFFFFE"/>
              </a:highlight>
              <a:latin typeface="Courier New"/>
              <a:ea typeface="Courier New"/>
              <a:cs typeface="Courier New"/>
              <a:sym typeface="Courier New"/>
            </a:endParaRPr>
          </a:p>
        </p:txBody>
      </p:sp>
      <p:pic>
        <p:nvPicPr>
          <p:cNvPr id="159" name="Google Shape;159;p46"/>
          <p:cNvPicPr preferRelativeResize="0"/>
          <p:nvPr/>
        </p:nvPicPr>
        <p:blipFill rotWithShape="1">
          <a:blip r:embed="rId3">
            <a:alphaModFix/>
          </a:blip>
          <a:srcRect b="0" l="0" r="0" t="0"/>
          <a:stretch/>
        </p:blipFill>
        <p:spPr>
          <a:xfrm>
            <a:off x="6889200" y="468000"/>
            <a:ext cx="1754401" cy="877201"/>
          </a:xfrm>
          <a:prstGeom prst="rect">
            <a:avLst/>
          </a:prstGeom>
          <a:noFill/>
          <a:ln>
            <a:noFill/>
          </a:ln>
        </p:spPr>
      </p:pic>
      <p:sp>
        <p:nvSpPr>
          <p:cNvPr id="160" name="Google Shape;160;p46"/>
          <p:cNvSpPr txBox="1"/>
          <p:nvPr/>
        </p:nvSpPr>
        <p:spPr>
          <a:xfrm>
            <a:off x="546250" y="5371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Nociones básicas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47"/>
          <p:cNvPicPr preferRelativeResize="0"/>
          <p:nvPr/>
        </p:nvPicPr>
        <p:blipFill rotWithShape="1">
          <a:blip r:embed="rId3">
            <a:alphaModFix/>
          </a:blip>
          <a:srcRect b="0" l="0" r="0" t="0"/>
          <a:stretch/>
        </p:blipFill>
        <p:spPr>
          <a:xfrm>
            <a:off x="6889200" y="468000"/>
            <a:ext cx="1754401" cy="877201"/>
          </a:xfrm>
          <a:prstGeom prst="rect">
            <a:avLst/>
          </a:prstGeom>
          <a:noFill/>
          <a:ln>
            <a:noFill/>
          </a:ln>
        </p:spPr>
      </p:pic>
      <p:sp>
        <p:nvSpPr>
          <p:cNvPr id="166" name="Google Shape;166;p47"/>
          <p:cNvSpPr txBox="1"/>
          <p:nvPr/>
        </p:nvSpPr>
        <p:spPr>
          <a:xfrm>
            <a:off x="546250" y="5371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Nociones básicas</a:t>
            </a:r>
            <a:endParaRPr b="1" i="0" sz="4000" u="none" cap="none" strike="noStrike">
              <a:solidFill>
                <a:schemeClr val="dk1"/>
              </a:solidFill>
              <a:latin typeface="DM Sans"/>
              <a:ea typeface="DM Sans"/>
              <a:cs typeface="DM Sans"/>
              <a:sym typeface="DM Sans"/>
            </a:endParaRPr>
          </a:p>
        </p:txBody>
      </p:sp>
      <p:pic>
        <p:nvPicPr>
          <p:cNvPr id="167" name="Google Shape;167;p47"/>
          <p:cNvPicPr preferRelativeResize="0"/>
          <p:nvPr/>
        </p:nvPicPr>
        <p:blipFill rotWithShape="1">
          <a:blip r:embed="rId4">
            <a:alphaModFix/>
          </a:blip>
          <a:srcRect b="0" l="11559" r="0" t="17783"/>
          <a:stretch/>
        </p:blipFill>
        <p:spPr>
          <a:xfrm>
            <a:off x="701725" y="1437050"/>
            <a:ext cx="4901201" cy="2929000"/>
          </a:xfrm>
          <a:prstGeom prst="rect">
            <a:avLst/>
          </a:prstGeom>
          <a:noFill/>
          <a:ln>
            <a:noFill/>
          </a:ln>
        </p:spPr>
      </p:pic>
      <p:sp>
        <p:nvSpPr>
          <p:cNvPr id="168" name="Google Shape;168;p47"/>
          <p:cNvSpPr txBox="1"/>
          <p:nvPr/>
        </p:nvSpPr>
        <p:spPr>
          <a:xfrm>
            <a:off x="6024375" y="2110050"/>
            <a:ext cx="2073300" cy="103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DM Sans"/>
                <a:ea typeface="DM Sans"/>
                <a:cs typeface="DM Sans"/>
                <a:sym typeface="DM Sans"/>
              </a:rPr>
              <a:t>Podemos modificar formatos en los ejes x, y, así como también tamaño y tipo de letra, ticks en los ejes y demás atributos gráficos.</a:t>
            </a:r>
            <a:endParaRPr b="0" i="0" sz="1100" u="none" cap="none" strike="noStrike">
              <a:solidFill>
                <a:srgbClr val="000000"/>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Barplots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49"/>
          <p:cNvPicPr preferRelativeResize="0"/>
          <p:nvPr/>
        </p:nvPicPr>
        <p:blipFill rotWithShape="1">
          <a:blip r:embed="rId3">
            <a:alphaModFix/>
          </a:blip>
          <a:srcRect b="0" l="0" r="0" t="0"/>
          <a:stretch/>
        </p:blipFill>
        <p:spPr>
          <a:xfrm>
            <a:off x="6889200" y="468000"/>
            <a:ext cx="1754401" cy="877201"/>
          </a:xfrm>
          <a:prstGeom prst="rect">
            <a:avLst/>
          </a:prstGeom>
          <a:noFill/>
          <a:ln>
            <a:noFill/>
          </a:ln>
        </p:spPr>
      </p:pic>
      <p:sp>
        <p:nvSpPr>
          <p:cNvPr id="179" name="Google Shape;179;p49"/>
          <p:cNvSpPr txBox="1"/>
          <p:nvPr/>
        </p:nvSpPr>
        <p:spPr>
          <a:xfrm>
            <a:off x="546250" y="5371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Barplots</a:t>
            </a:r>
            <a:endParaRPr b="1" i="0" sz="4000" u="none" cap="none" strike="noStrike">
              <a:solidFill>
                <a:schemeClr val="dk1"/>
              </a:solidFill>
              <a:latin typeface="DM Sans"/>
              <a:ea typeface="DM Sans"/>
              <a:cs typeface="DM Sans"/>
              <a:sym typeface="DM Sans"/>
            </a:endParaRPr>
          </a:p>
        </p:txBody>
      </p:sp>
      <p:sp>
        <p:nvSpPr>
          <p:cNvPr id="180" name="Google Shape;180;p49"/>
          <p:cNvSpPr txBox="1"/>
          <p:nvPr/>
        </p:nvSpPr>
        <p:spPr>
          <a:xfrm>
            <a:off x="620700" y="1210825"/>
            <a:ext cx="79026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df_us= px.data.gapminder().query(</a:t>
            </a:r>
            <a:r>
              <a:rPr b="0" i="0" lang="es" sz="1200" u="none" cap="none" strike="noStrike">
                <a:solidFill>
                  <a:srgbClr val="A31515"/>
                </a:solidFill>
                <a:highlight>
                  <a:srgbClr val="FFFFFE"/>
                </a:highlight>
                <a:latin typeface="Courier New"/>
                <a:ea typeface="Courier New"/>
                <a:cs typeface="Courier New"/>
                <a:sym typeface="Courier New"/>
              </a:rPr>
              <a:t>"country=='United States'"</a:t>
            </a:r>
            <a:r>
              <a:rPr b="0" i="0" lang="es" sz="1200" u="none" cap="none" strike="noStrike">
                <a:solidFill>
                  <a:schemeClr val="dk1"/>
                </a:solidFill>
                <a:highlight>
                  <a:srgbClr val="FFFFFE"/>
                </a:highlight>
                <a:latin typeface="Courier New"/>
                <a:ea typeface="Courier New"/>
                <a:cs typeface="Courier New"/>
                <a:sym typeface="Courier New"/>
              </a:rPr>
              <a:t>)</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px.bar(df_us, x=</a:t>
            </a:r>
            <a:r>
              <a:rPr b="0" i="0" lang="es" sz="1200" u="none" cap="none" strike="noStrike">
                <a:solidFill>
                  <a:srgbClr val="A31515"/>
                </a:solidFill>
                <a:highlight>
                  <a:srgbClr val="FFFFFE"/>
                </a:highlight>
                <a:latin typeface="Courier New"/>
                <a:ea typeface="Courier New"/>
                <a:cs typeface="Courier New"/>
                <a:sym typeface="Courier New"/>
              </a:rPr>
              <a:t>'year'</a:t>
            </a:r>
            <a:r>
              <a:rPr b="0" i="0" lang="es" sz="1200" u="none" cap="none" strike="noStrike">
                <a:solidFill>
                  <a:schemeClr val="dk1"/>
                </a:solidFill>
                <a:highlight>
                  <a:srgbClr val="FFFFFE"/>
                </a:highlight>
                <a:latin typeface="Courier New"/>
                <a:ea typeface="Courier New"/>
                <a:cs typeface="Courier New"/>
                <a:sym typeface="Courier New"/>
              </a:rPr>
              <a:t>, y=</a:t>
            </a:r>
            <a:r>
              <a:rPr b="0" i="0" lang="es" sz="1200" u="none" cap="none" strike="noStrike">
                <a:solidFill>
                  <a:srgbClr val="A31515"/>
                </a:solidFill>
                <a:highlight>
                  <a:srgbClr val="FFFFFE"/>
                </a:highlight>
                <a:latin typeface="Courier New"/>
                <a:ea typeface="Courier New"/>
                <a:cs typeface="Courier New"/>
                <a:sym typeface="Courier New"/>
              </a:rPr>
              <a:t>'pop'</a:t>
            </a:r>
            <a:r>
              <a:rPr b="0" i="0" lang="es" sz="1200" u="none" cap="none" strike="noStrike">
                <a:solidFill>
                  <a:schemeClr val="dk1"/>
                </a:solidFill>
                <a:highlight>
                  <a:srgbClr val="FFFFFE"/>
                </a:highlight>
                <a:latin typeface="Courier New"/>
                <a:ea typeface="Courier New"/>
                <a:cs typeface="Courier New"/>
                <a:sym typeface="Courier New"/>
              </a:rPr>
              <a:t>)</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t/>
            </a:r>
            <a:endParaRPr b="0" i="0" sz="1050" u="none" cap="none" strike="noStrike">
              <a:solidFill>
                <a:schemeClr val="dk1"/>
              </a:solidFill>
              <a:highlight>
                <a:srgbClr val="FFFFFE"/>
              </a:highlight>
              <a:latin typeface="Courier New"/>
              <a:ea typeface="Courier New"/>
              <a:cs typeface="Courier New"/>
              <a:sym typeface="Courier New"/>
            </a:endParaRPr>
          </a:p>
        </p:txBody>
      </p:sp>
      <p:pic>
        <p:nvPicPr>
          <p:cNvPr id="181" name="Google Shape;181;p49"/>
          <p:cNvPicPr preferRelativeResize="0"/>
          <p:nvPr/>
        </p:nvPicPr>
        <p:blipFill rotWithShape="1">
          <a:blip r:embed="rId4">
            <a:alphaModFix/>
          </a:blip>
          <a:srcRect b="0" l="0" r="0" t="0"/>
          <a:stretch/>
        </p:blipFill>
        <p:spPr>
          <a:xfrm>
            <a:off x="814875" y="1776050"/>
            <a:ext cx="7708426" cy="25581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50"/>
          <p:cNvPicPr preferRelativeResize="0"/>
          <p:nvPr/>
        </p:nvPicPr>
        <p:blipFill rotWithShape="1">
          <a:blip r:embed="rId3">
            <a:alphaModFix/>
          </a:blip>
          <a:srcRect b="0" l="0" r="0" t="0"/>
          <a:stretch/>
        </p:blipFill>
        <p:spPr>
          <a:xfrm>
            <a:off x="6889200" y="468000"/>
            <a:ext cx="1754401" cy="877201"/>
          </a:xfrm>
          <a:prstGeom prst="rect">
            <a:avLst/>
          </a:prstGeom>
          <a:noFill/>
          <a:ln>
            <a:noFill/>
          </a:ln>
        </p:spPr>
      </p:pic>
      <p:sp>
        <p:nvSpPr>
          <p:cNvPr id="187" name="Google Shape;187;p50"/>
          <p:cNvSpPr txBox="1"/>
          <p:nvPr/>
        </p:nvSpPr>
        <p:spPr>
          <a:xfrm>
            <a:off x="546250" y="5371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Barplots</a:t>
            </a:r>
            <a:endParaRPr b="1" i="0" sz="4000" u="none" cap="none" strike="noStrike">
              <a:solidFill>
                <a:schemeClr val="dk1"/>
              </a:solidFill>
              <a:latin typeface="DM Sans"/>
              <a:ea typeface="DM Sans"/>
              <a:cs typeface="DM Sans"/>
              <a:sym typeface="DM Sans"/>
            </a:endParaRPr>
          </a:p>
        </p:txBody>
      </p:sp>
      <p:sp>
        <p:nvSpPr>
          <p:cNvPr id="188" name="Google Shape;188;p50"/>
          <p:cNvSpPr txBox="1"/>
          <p:nvPr/>
        </p:nvSpPr>
        <p:spPr>
          <a:xfrm>
            <a:off x="620700" y="1210825"/>
            <a:ext cx="7902600" cy="1004400"/>
          </a:xfrm>
          <a:prstGeom prst="rect">
            <a:avLst/>
          </a:prstGeom>
          <a:noFill/>
          <a:ln>
            <a:noFill/>
          </a:ln>
        </p:spPr>
        <p:txBody>
          <a:bodyPr anchorCtr="0" anchor="t" bIns="45700" lIns="91425" spcFirstLastPara="1" rIns="91425" wrap="square" tIns="45700">
            <a:spAutoFit/>
          </a:bodyPr>
          <a:lstStyle/>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df_tips= px.data.tips()</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px.bar(df_tips, x=</a:t>
            </a:r>
            <a:r>
              <a:rPr b="0" i="0" lang="es" sz="1200" u="none" cap="none" strike="noStrike">
                <a:solidFill>
                  <a:srgbClr val="A31515"/>
                </a:solidFill>
                <a:highlight>
                  <a:srgbClr val="FFFFFE"/>
                </a:highlight>
                <a:latin typeface="Courier New"/>
                <a:ea typeface="Courier New"/>
                <a:cs typeface="Courier New"/>
                <a:sym typeface="Courier New"/>
              </a:rPr>
              <a:t>'day'</a:t>
            </a:r>
            <a:r>
              <a:rPr b="0" i="0" lang="es" sz="1200" u="none" cap="none" strike="noStrike">
                <a:solidFill>
                  <a:schemeClr val="dk1"/>
                </a:solidFill>
                <a:highlight>
                  <a:srgbClr val="FFFFFE"/>
                </a:highlight>
                <a:latin typeface="Courier New"/>
                <a:ea typeface="Courier New"/>
                <a:cs typeface="Courier New"/>
                <a:sym typeface="Courier New"/>
              </a:rPr>
              <a:t>,y=</a:t>
            </a:r>
            <a:r>
              <a:rPr b="0" i="0" lang="es" sz="1200" u="none" cap="none" strike="noStrike">
                <a:solidFill>
                  <a:srgbClr val="A31515"/>
                </a:solidFill>
                <a:highlight>
                  <a:srgbClr val="FFFFFE"/>
                </a:highlight>
                <a:latin typeface="Courier New"/>
                <a:ea typeface="Courier New"/>
                <a:cs typeface="Courier New"/>
                <a:sym typeface="Courier New"/>
              </a:rPr>
              <a:t>'tip'</a:t>
            </a:r>
            <a:r>
              <a:rPr b="0" i="0" lang="es" sz="1200" u="none" cap="none" strike="noStrike">
                <a:solidFill>
                  <a:schemeClr val="dk1"/>
                </a:solidFill>
                <a:highlight>
                  <a:srgbClr val="FFFFFE"/>
                </a:highlight>
                <a:latin typeface="Courier New"/>
                <a:ea typeface="Courier New"/>
                <a:cs typeface="Courier New"/>
                <a:sym typeface="Courier New"/>
              </a:rPr>
              <a:t>,color=</a:t>
            </a:r>
            <a:r>
              <a:rPr b="0" i="0" lang="es" sz="1200" u="none" cap="none" strike="noStrike">
                <a:solidFill>
                  <a:srgbClr val="A31515"/>
                </a:solidFill>
                <a:highlight>
                  <a:srgbClr val="FFFFFE"/>
                </a:highlight>
                <a:latin typeface="Courier New"/>
                <a:ea typeface="Courier New"/>
                <a:cs typeface="Courier New"/>
                <a:sym typeface="Courier New"/>
              </a:rPr>
              <a:t>'sex'</a:t>
            </a:r>
            <a:r>
              <a:rPr b="0" i="0" lang="es" sz="1200" u="none" cap="none" strike="noStrike">
                <a:solidFill>
                  <a:schemeClr val="dk1"/>
                </a:solidFill>
                <a:highlight>
                  <a:srgbClr val="FFFFFE"/>
                </a:highlight>
                <a:latin typeface="Courier New"/>
                <a:ea typeface="Courier New"/>
                <a:cs typeface="Courier New"/>
                <a:sym typeface="Courier New"/>
              </a:rPr>
              <a:t>,</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      title=</a:t>
            </a:r>
            <a:r>
              <a:rPr b="0" i="0" lang="es" sz="1200" u="none" cap="none" strike="noStrike">
                <a:solidFill>
                  <a:srgbClr val="A31515"/>
                </a:solidFill>
                <a:highlight>
                  <a:srgbClr val="FFFFFE"/>
                </a:highlight>
                <a:latin typeface="Courier New"/>
                <a:ea typeface="Courier New"/>
                <a:cs typeface="Courier New"/>
                <a:sym typeface="Courier New"/>
              </a:rPr>
              <a:t>'Propinas por genero en cada dia'</a:t>
            </a:r>
            <a:r>
              <a:rPr b="0" i="0" lang="es" sz="1200" u="none" cap="none" strike="noStrike">
                <a:solidFill>
                  <a:schemeClr val="dk1"/>
                </a:solidFill>
                <a:highlight>
                  <a:srgbClr val="FFFFFE"/>
                </a:highlight>
                <a:latin typeface="Courier New"/>
                <a:ea typeface="Courier New"/>
                <a:cs typeface="Courier New"/>
                <a:sym typeface="Courier New"/>
              </a:rPr>
              <a:t>,labels={</a:t>
            </a:r>
            <a:r>
              <a:rPr b="0" i="0" lang="es" sz="1200" u="none" cap="none" strike="noStrike">
                <a:solidFill>
                  <a:srgbClr val="A31515"/>
                </a:solidFill>
                <a:highlight>
                  <a:srgbClr val="FFFFFE"/>
                </a:highlight>
                <a:latin typeface="Courier New"/>
                <a:ea typeface="Courier New"/>
                <a:cs typeface="Courier New"/>
                <a:sym typeface="Courier New"/>
              </a:rPr>
              <a:t>'tip'</a:t>
            </a:r>
            <a:r>
              <a:rPr b="0" i="0" lang="es" sz="1200" u="none" cap="none" strike="noStrike">
                <a:solidFill>
                  <a:schemeClr val="dk1"/>
                </a:solidFill>
                <a:highlight>
                  <a:srgbClr val="FFFFFE"/>
                </a:highlight>
                <a:latin typeface="Courier New"/>
                <a:ea typeface="Courier New"/>
                <a:cs typeface="Courier New"/>
                <a:sym typeface="Courier New"/>
              </a:rPr>
              <a:t>:</a:t>
            </a:r>
            <a:r>
              <a:rPr b="0" i="0" lang="es" sz="1200" u="none" cap="none" strike="noStrike">
                <a:solidFill>
                  <a:srgbClr val="A31515"/>
                </a:solidFill>
                <a:highlight>
                  <a:srgbClr val="FFFFFE"/>
                </a:highlight>
                <a:latin typeface="Courier New"/>
                <a:ea typeface="Courier New"/>
                <a:cs typeface="Courier New"/>
                <a:sym typeface="Courier New"/>
              </a:rPr>
              <a:t>'Propina'</a:t>
            </a:r>
            <a:r>
              <a:rPr b="0" i="0" lang="es" sz="1200" u="none" cap="none" strike="noStrike">
                <a:solidFill>
                  <a:schemeClr val="dk1"/>
                </a:solidFill>
                <a:highlight>
                  <a:srgbClr val="FFFFFE"/>
                </a:highlight>
                <a:latin typeface="Courier New"/>
                <a:ea typeface="Courier New"/>
                <a:cs typeface="Courier New"/>
                <a:sym typeface="Courier New"/>
              </a:rPr>
              <a:t>, </a:t>
            </a:r>
            <a:r>
              <a:rPr b="0" i="0" lang="es" sz="1200" u="none" cap="none" strike="noStrike">
                <a:solidFill>
                  <a:srgbClr val="A31515"/>
                </a:solidFill>
                <a:highlight>
                  <a:srgbClr val="FFFFFE"/>
                </a:highlight>
                <a:latin typeface="Courier New"/>
                <a:ea typeface="Courier New"/>
                <a:cs typeface="Courier New"/>
                <a:sym typeface="Courier New"/>
              </a:rPr>
              <a:t>'day'</a:t>
            </a:r>
            <a:r>
              <a:rPr b="0" i="0" lang="es" sz="1200" u="none" cap="none" strike="noStrike">
                <a:solidFill>
                  <a:schemeClr val="dk1"/>
                </a:solidFill>
                <a:highlight>
                  <a:srgbClr val="FFFFFE"/>
                </a:highlight>
                <a:latin typeface="Courier New"/>
                <a:ea typeface="Courier New"/>
                <a:cs typeface="Courier New"/>
                <a:sym typeface="Courier New"/>
              </a:rPr>
              <a:t>:</a:t>
            </a:r>
            <a:r>
              <a:rPr b="0" i="0" lang="es" sz="1200" u="none" cap="none" strike="noStrike">
                <a:solidFill>
                  <a:srgbClr val="A31515"/>
                </a:solidFill>
                <a:highlight>
                  <a:srgbClr val="FFFFFE"/>
                </a:highlight>
                <a:latin typeface="Courier New"/>
                <a:ea typeface="Courier New"/>
                <a:cs typeface="Courier New"/>
                <a:sym typeface="Courier New"/>
              </a:rPr>
              <a:t>'Dia de trabajo'</a:t>
            </a:r>
            <a:r>
              <a:rPr b="0" i="0" lang="es" sz="1200" u="none" cap="none" strike="noStrike">
                <a:solidFill>
                  <a:schemeClr val="dk1"/>
                </a:solidFill>
                <a:highlight>
                  <a:srgbClr val="FFFFFE"/>
                </a:highlight>
                <a:latin typeface="Courier New"/>
                <a:ea typeface="Courier New"/>
                <a:cs typeface="Courier New"/>
                <a:sym typeface="Courier New"/>
              </a:rPr>
              <a:t>})</a:t>
            </a:r>
            <a:endParaRPr b="0" i="0" sz="1200" u="none" cap="none" strike="noStrike">
              <a:solidFill>
                <a:schemeClr val="dk1"/>
              </a:solidFill>
              <a:highlight>
                <a:srgbClr val="FFFFFE"/>
              </a:highlight>
              <a:latin typeface="Courier New"/>
              <a:ea typeface="Courier New"/>
              <a:cs typeface="Courier New"/>
              <a:sym typeface="Courier New"/>
            </a:endParaRPr>
          </a:p>
        </p:txBody>
      </p:sp>
      <p:pic>
        <p:nvPicPr>
          <p:cNvPr id="189" name="Google Shape;189;p50"/>
          <p:cNvPicPr preferRelativeResize="0"/>
          <p:nvPr/>
        </p:nvPicPr>
        <p:blipFill rotWithShape="1">
          <a:blip r:embed="rId4">
            <a:alphaModFix/>
          </a:blip>
          <a:srcRect b="0" l="0" r="0" t="0"/>
          <a:stretch/>
        </p:blipFill>
        <p:spPr>
          <a:xfrm>
            <a:off x="925700" y="2162975"/>
            <a:ext cx="7155975" cy="2374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51"/>
          <p:cNvPicPr preferRelativeResize="0"/>
          <p:nvPr/>
        </p:nvPicPr>
        <p:blipFill rotWithShape="1">
          <a:blip r:embed="rId3">
            <a:alphaModFix/>
          </a:blip>
          <a:srcRect b="0" l="0" r="0" t="0"/>
          <a:stretch/>
        </p:blipFill>
        <p:spPr>
          <a:xfrm>
            <a:off x="6889200" y="468000"/>
            <a:ext cx="1754401" cy="877201"/>
          </a:xfrm>
          <a:prstGeom prst="rect">
            <a:avLst/>
          </a:prstGeom>
          <a:noFill/>
          <a:ln>
            <a:noFill/>
          </a:ln>
        </p:spPr>
      </p:pic>
      <p:sp>
        <p:nvSpPr>
          <p:cNvPr id="195" name="Google Shape;195;p51"/>
          <p:cNvSpPr txBox="1"/>
          <p:nvPr/>
        </p:nvSpPr>
        <p:spPr>
          <a:xfrm>
            <a:off x="546250" y="5371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Barplots</a:t>
            </a:r>
            <a:endParaRPr b="1" i="0" sz="4000" u="none" cap="none" strike="noStrike">
              <a:solidFill>
                <a:schemeClr val="dk1"/>
              </a:solidFill>
              <a:latin typeface="DM Sans"/>
              <a:ea typeface="DM Sans"/>
              <a:cs typeface="DM Sans"/>
              <a:sym typeface="DM Sans"/>
            </a:endParaRPr>
          </a:p>
        </p:txBody>
      </p:sp>
      <p:sp>
        <p:nvSpPr>
          <p:cNvPr id="196" name="Google Shape;196;p51"/>
          <p:cNvSpPr txBox="1"/>
          <p:nvPr/>
        </p:nvSpPr>
        <p:spPr>
          <a:xfrm>
            <a:off x="620700" y="1210825"/>
            <a:ext cx="7902600" cy="1595100"/>
          </a:xfrm>
          <a:prstGeom prst="rect">
            <a:avLst/>
          </a:prstGeom>
          <a:noFill/>
          <a:ln>
            <a:noFill/>
          </a:ln>
        </p:spPr>
        <p:txBody>
          <a:bodyPr anchorCtr="0" anchor="t" bIns="45700" lIns="91425" spcFirstLastPara="1" rIns="91425" wrap="square" tIns="45700">
            <a:spAutoFit/>
          </a:bodyPr>
          <a:lstStyle/>
          <a:p>
            <a:pPr indent="0" lvl="0" marL="0" marR="0" rtl="0" algn="l">
              <a:lnSpc>
                <a:spcPct val="131250"/>
              </a:lnSpc>
              <a:spcBef>
                <a:spcPts val="0"/>
              </a:spcBef>
              <a:spcAft>
                <a:spcPts val="0"/>
              </a:spcAft>
              <a:buClr>
                <a:srgbClr val="000000"/>
              </a:buClr>
              <a:buSzPts val="1100"/>
              <a:buFont typeface="Arial"/>
              <a:buNone/>
            </a:pPr>
            <a:r>
              <a:rPr b="0" i="0" lang="es" sz="1100" u="none" cap="none" strike="noStrike">
                <a:solidFill>
                  <a:schemeClr val="dk1"/>
                </a:solidFill>
                <a:highlight>
                  <a:srgbClr val="FFFFFE"/>
                </a:highlight>
                <a:latin typeface="Courier New"/>
                <a:ea typeface="Courier New"/>
                <a:cs typeface="Courier New"/>
                <a:sym typeface="Courier New"/>
              </a:rPr>
              <a:t>df_europe= px.data.gapminder().query(</a:t>
            </a:r>
            <a:r>
              <a:rPr b="0" i="0" lang="es" sz="1100" u="none" cap="none" strike="noStrike">
                <a:solidFill>
                  <a:srgbClr val="A31515"/>
                </a:solidFill>
                <a:highlight>
                  <a:srgbClr val="FFFFFE"/>
                </a:highlight>
                <a:latin typeface="Courier New"/>
                <a:ea typeface="Courier New"/>
                <a:cs typeface="Courier New"/>
                <a:sym typeface="Courier New"/>
              </a:rPr>
              <a:t>"continent == 'Europe' and year == 2007 and pop &gt; 2.e6"</a:t>
            </a:r>
            <a:r>
              <a:rPr b="0" i="0" lang="es" sz="1100" u="none" cap="none" strike="noStrike">
                <a:solidFill>
                  <a:schemeClr val="dk1"/>
                </a:solidFill>
                <a:highlight>
                  <a:srgbClr val="FFFFFE"/>
                </a:highlight>
                <a:latin typeface="Courier New"/>
                <a:ea typeface="Courier New"/>
                <a:cs typeface="Courier New"/>
                <a:sym typeface="Courier New"/>
              </a:rPr>
              <a:t>)</a:t>
            </a:r>
            <a:endParaRPr b="0" i="0" sz="11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100" u="none" cap="none" strike="noStrike">
                <a:solidFill>
                  <a:schemeClr val="dk1"/>
                </a:solidFill>
                <a:highlight>
                  <a:srgbClr val="FFFFFE"/>
                </a:highlight>
                <a:latin typeface="Courier New"/>
                <a:ea typeface="Courier New"/>
                <a:cs typeface="Courier New"/>
                <a:sym typeface="Courier New"/>
              </a:rPr>
              <a:t>fig=px.bar(df_europe, y=</a:t>
            </a:r>
            <a:r>
              <a:rPr b="0" i="0" lang="es" sz="1100" u="none" cap="none" strike="noStrike">
                <a:solidFill>
                  <a:srgbClr val="A31515"/>
                </a:solidFill>
                <a:highlight>
                  <a:srgbClr val="FFFFFE"/>
                </a:highlight>
                <a:latin typeface="Courier New"/>
                <a:ea typeface="Courier New"/>
                <a:cs typeface="Courier New"/>
                <a:sym typeface="Courier New"/>
              </a:rPr>
              <a:t>'pop'</a:t>
            </a:r>
            <a:r>
              <a:rPr b="0" i="0" lang="es" sz="1100" u="none" cap="none" strike="noStrike">
                <a:solidFill>
                  <a:schemeClr val="dk1"/>
                </a:solidFill>
                <a:highlight>
                  <a:srgbClr val="FFFFFE"/>
                </a:highlight>
                <a:latin typeface="Courier New"/>
                <a:ea typeface="Courier New"/>
                <a:cs typeface="Courier New"/>
                <a:sym typeface="Courier New"/>
              </a:rPr>
              <a:t>, x=</a:t>
            </a:r>
            <a:r>
              <a:rPr b="0" i="0" lang="es" sz="1100" u="none" cap="none" strike="noStrike">
                <a:solidFill>
                  <a:srgbClr val="A31515"/>
                </a:solidFill>
                <a:highlight>
                  <a:srgbClr val="FFFFFE"/>
                </a:highlight>
                <a:latin typeface="Courier New"/>
                <a:ea typeface="Courier New"/>
                <a:cs typeface="Courier New"/>
                <a:sym typeface="Courier New"/>
              </a:rPr>
              <a:t>'country'</a:t>
            </a:r>
            <a:r>
              <a:rPr b="0" i="0" lang="es" sz="1100" u="none" cap="none" strike="noStrike">
                <a:solidFill>
                  <a:schemeClr val="dk1"/>
                </a:solidFill>
                <a:highlight>
                  <a:srgbClr val="FFFFFE"/>
                </a:highlight>
                <a:latin typeface="Courier New"/>
                <a:ea typeface="Courier New"/>
                <a:cs typeface="Courier New"/>
                <a:sym typeface="Courier New"/>
              </a:rPr>
              <a:t>, text=</a:t>
            </a:r>
            <a:r>
              <a:rPr b="0" i="0" lang="es" sz="1100" u="none" cap="none" strike="noStrike">
                <a:solidFill>
                  <a:srgbClr val="A31515"/>
                </a:solidFill>
                <a:highlight>
                  <a:srgbClr val="FFFFFE"/>
                </a:highlight>
                <a:latin typeface="Courier New"/>
                <a:ea typeface="Courier New"/>
                <a:cs typeface="Courier New"/>
                <a:sym typeface="Courier New"/>
              </a:rPr>
              <a:t>'pop'</a:t>
            </a:r>
            <a:r>
              <a:rPr b="0" i="0" lang="es" sz="1100" u="none" cap="none" strike="noStrike">
                <a:solidFill>
                  <a:schemeClr val="dk1"/>
                </a:solidFill>
                <a:highlight>
                  <a:srgbClr val="FFFFFE"/>
                </a:highlight>
                <a:latin typeface="Courier New"/>
                <a:ea typeface="Courier New"/>
                <a:cs typeface="Courier New"/>
                <a:sym typeface="Courier New"/>
              </a:rPr>
              <a:t>, color=</a:t>
            </a:r>
            <a:r>
              <a:rPr b="0" i="0" lang="es" sz="1100" u="none" cap="none" strike="noStrike">
                <a:solidFill>
                  <a:srgbClr val="A31515"/>
                </a:solidFill>
                <a:highlight>
                  <a:srgbClr val="FFFFFE"/>
                </a:highlight>
                <a:latin typeface="Courier New"/>
                <a:ea typeface="Courier New"/>
                <a:cs typeface="Courier New"/>
                <a:sym typeface="Courier New"/>
              </a:rPr>
              <a:t>'country'</a:t>
            </a:r>
            <a:r>
              <a:rPr b="0" i="0" lang="es" sz="1100" u="none" cap="none" strike="noStrike">
                <a:solidFill>
                  <a:schemeClr val="dk1"/>
                </a:solidFill>
                <a:highlight>
                  <a:srgbClr val="FFFFFE"/>
                </a:highlight>
                <a:latin typeface="Courier New"/>
                <a:ea typeface="Courier New"/>
                <a:cs typeface="Courier New"/>
                <a:sym typeface="Courier New"/>
              </a:rPr>
              <a:t>)</a:t>
            </a:r>
            <a:endParaRPr b="0" i="0" sz="11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100" u="none" cap="none" strike="noStrike">
                <a:solidFill>
                  <a:schemeClr val="dk1"/>
                </a:solidFill>
                <a:highlight>
                  <a:srgbClr val="FFFFFE"/>
                </a:highlight>
                <a:latin typeface="Courier New"/>
                <a:ea typeface="Courier New"/>
                <a:cs typeface="Courier New"/>
                <a:sym typeface="Courier New"/>
              </a:rPr>
              <a:t>fig.update_traces(texttemplate= </a:t>
            </a:r>
            <a:r>
              <a:rPr b="0" i="0" lang="es" sz="1100" u="none" cap="none" strike="noStrike">
                <a:solidFill>
                  <a:srgbClr val="A31515"/>
                </a:solidFill>
                <a:highlight>
                  <a:srgbClr val="FFFFFE"/>
                </a:highlight>
                <a:latin typeface="Courier New"/>
                <a:ea typeface="Courier New"/>
                <a:cs typeface="Courier New"/>
                <a:sym typeface="Courier New"/>
              </a:rPr>
              <a:t>'%{text:.2s}'</a:t>
            </a:r>
            <a:r>
              <a:rPr b="0" i="0" lang="es" sz="1100" u="none" cap="none" strike="noStrike">
                <a:solidFill>
                  <a:schemeClr val="dk1"/>
                </a:solidFill>
                <a:highlight>
                  <a:srgbClr val="FFFFFE"/>
                </a:highlight>
                <a:latin typeface="Courier New"/>
                <a:ea typeface="Courier New"/>
                <a:cs typeface="Courier New"/>
                <a:sym typeface="Courier New"/>
              </a:rPr>
              <a:t>, textposition=</a:t>
            </a:r>
            <a:r>
              <a:rPr b="0" i="0" lang="es" sz="1100" u="none" cap="none" strike="noStrike">
                <a:solidFill>
                  <a:srgbClr val="A31515"/>
                </a:solidFill>
                <a:highlight>
                  <a:srgbClr val="FFFFFE"/>
                </a:highlight>
                <a:latin typeface="Courier New"/>
                <a:ea typeface="Courier New"/>
                <a:cs typeface="Courier New"/>
                <a:sym typeface="Courier New"/>
              </a:rPr>
              <a:t>'outside'</a:t>
            </a:r>
            <a:r>
              <a:rPr b="0" i="0" lang="es" sz="1100" u="none" cap="none" strike="noStrike">
                <a:solidFill>
                  <a:schemeClr val="dk1"/>
                </a:solidFill>
                <a:highlight>
                  <a:srgbClr val="FFFFFE"/>
                </a:highlight>
                <a:latin typeface="Courier New"/>
                <a:ea typeface="Courier New"/>
                <a:cs typeface="Courier New"/>
                <a:sym typeface="Courier New"/>
              </a:rPr>
              <a:t>)</a:t>
            </a:r>
            <a:endParaRPr b="0" i="0" sz="11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100" u="none" cap="none" strike="noStrike">
                <a:solidFill>
                  <a:schemeClr val="dk1"/>
                </a:solidFill>
                <a:highlight>
                  <a:srgbClr val="FFFFFE"/>
                </a:highlight>
                <a:latin typeface="Courier New"/>
                <a:ea typeface="Courier New"/>
                <a:cs typeface="Courier New"/>
                <a:sym typeface="Courier New"/>
              </a:rPr>
              <a:t>fig.update_layout(uniformtext_minsize=</a:t>
            </a:r>
            <a:r>
              <a:rPr b="0" i="0" lang="es" sz="1100" u="none" cap="none" strike="noStrike">
                <a:solidFill>
                  <a:srgbClr val="09885A"/>
                </a:solidFill>
                <a:highlight>
                  <a:srgbClr val="FFFFFE"/>
                </a:highlight>
                <a:latin typeface="Courier New"/>
                <a:ea typeface="Courier New"/>
                <a:cs typeface="Courier New"/>
                <a:sym typeface="Courier New"/>
              </a:rPr>
              <a:t>8</a:t>
            </a:r>
            <a:r>
              <a:rPr b="0" i="0" lang="es" sz="1100" u="none" cap="none" strike="noStrike">
                <a:solidFill>
                  <a:schemeClr val="dk1"/>
                </a:solidFill>
                <a:highlight>
                  <a:srgbClr val="FFFFFE"/>
                </a:highlight>
                <a:latin typeface="Courier New"/>
                <a:ea typeface="Courier New"/>
                <a:cs typeface="Courier New"/>
                <a:sym typeface="Courier New"/>
              </a:rPr>
              <a:t>)</a:t>
            </a:r>
            <a:endParaRPr b="0" i="0" sz="11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100" u="none" cap="none" strike="noStrike">
                <a:solidFill>
                  <a:schemeClr val="dk1"/>
                </a:solidFill>
                <a:highlight>
                  <a:srgbClr val="FFFFFE"/>
                </a:highlight>
                <a:latin typeface="Courier New"/>
                <a:ea typeface="Courier New"/>
                <a:cs typeface="Courier New"/>
                <a:sym typeface="Courier New"/>
              </a:rPr>
              <a:t>fig.update_layout(xaxis_tickangle= </a:t>
            </a:r>
            <a:r>
              <a:rPr b="0" i="0" lang="es" sz="1100" u="none" cap="none" strike="noStrike">
                <a:solidFill>
                  <a:srgbClr val="09885A"/>
                </a:solidFill>
                <a:highlight>
                  <a:srgbClr val="FFFFFE"/>
                </a:highlight>
                <a:latin typeface="Courier New"/>
                <a:ea typeface="Courier New"/>
                <a:cs typeface="Courier New"/>
                <a:sym typeface="Courier New"/>
              </a:rPr>
              <a:t>-45</a:t>
            </a:r>
            <a:r>
              <a:rPr b="0" i="0" lang="es" sz="1100" u="none" cap="none" strike="noStrike">
                <a:solidFill>
                  <a:schemeClr val="dk1"/>
                </a:solidFill>
                <a:highlight>
                  <a:srgbClr val="FFFFFE"/>
                </a:highlight>
                <a:latin typeface="Courier New"/>
                <a:ea typeface="Courier New"/>
                <a:cs typeface="Courier New"/>
                <a:sym typeface="Courier New"/>
              </a:rPr>
              <a:t>)</a:t>
            </a:r>
            <a:endParaRPr b="0" i="0" sz="11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100" u="none" cap="none" strike="noStrike">
                <a:solidFill>
                  <a:schemeClr val="dk1"/>
                </a:solidFill>
                <a:highlight>
                  <a:srgbClr val="FFFFFE"/>
                </a:highlight>
                <a:latin typeface="Courier New"/>
                <a:ea typeface="Courier New"/>
                <a:cs typeface="Courier New"/>
                <a:sym typeface="Courier New"/>
              </a:rPr>
              <a:t>fig</a:t>
            </a:r>
            <a:endParaRPr b="0" i="0" sz="1200" u="none" cap="none" strike="noStrike">
              <a:solidFill>
                <a:schemeClr val="dk1"/>
              </a:solidFill>
              <a:highlight>
                <a:srgbClr val="FFFFFE"/>
              </a:highlight>
              <a:latin typeface="Courier New"/>
              <a:ea typeface="Courier New"/>
              <a:cs typeface="Courier New"/>
              <a:sym typeface="Courier New"/>
            </a:endParaRPr>
          </a:p>
        </p:txBody>
      </p:sp>
      <p:pic>
        <p:nvPicPr>
          <p:cNvPr id="197" name="Google Shape;197;p51"/>
          <p:cNvPicPr preferRelativeResize="0"/>
          <p:nvPr/>
        </p:nvPicPr>
        <p:blipFill rotWithShape="1">
          <a:blip r:embed="rId4">
            <a:alphaModFix/>
          </a:blip>
          <a:srcRect b="0" l="0" r="0" t="0"/>
          <a:stretch/>
        </p:blipFill>
        <p:spPr>
          <a:xfrm>
            <a:off x="1339375" y="2557225"/>
            <a:ext cx="6125429" cy="2032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5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Scatterplots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53"/>
          <p:cNvPicPr preferRelativeResize="0"/>
          <p:nvPr/>
        </p:nvPicPr>
        <p:blipFill rotWithShape="1">
          <a:blip r:embed="rId3">
            <a:alphaModFix/>
          </a:blip>
          <a:srcRect b="0" l="0" r="0" t="0"/>
          <a:stretch/>
        </p:blipFill>
        <p:spPr>
          <a:xfrm>
            <a:off x="6889200" y="468000"/>
            <a:ext cx="1754401" cy="877201"/>
          </a:xfrm>
          <a:prstGeom prst="rect">
            <a:avLst/>
          </a:prstGeom>
          <a:noFill/>
          <a:ln>
            <a:noFill/>
          </a:ln>
        </p:spPr>
      </p:pic>
      <p:sp>
        <p:nvSpPr>
          <p:cNvPr id="208" name="Google Shape;208;p53"/>
          <p:cNvSpPr txBox="1"/>
          <p:nvPr/>
        </p:nvSpPr>
        <p:spPr>
          <a:xfrm>
            <a:off x="546250" y="5371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Scatterplots</a:t>
            </a:r>
            <a:endParaRPr b="1" i="0" sz="4000" u="none" cap="none" strike="noStrike">
              <a:solidFill>
                <a:schemeClr val="dk1"/>
              </a:solidFill>
              <a:latin typeface="DM Sans"/>
              <a:ea typeface="DM Sans"/>
              <a:cs typeface="DM Sans"/>
              <a:sym typeface="DM Sans"/>
            </a:endParaRPr>
          </a:p>
        </p:txBody>
      </p:sp>
      <p:sp>
        <p:nvSpPr>
          <p:cNvPr id="209" name="Google Shape;209;p53"/>
          <p:cNvSpPr txBox="1"/>
          <p:nvPr/>
        </p:nvSpPr>
        <p:spPr>
          <a:xfrm>
            <a:off x="620700" y="1210825"/>
            <a:ext cx="7902600" cy="1231500"/>
          </a:xfrm>
          <a:prstGeom prst="rect">
            <a:avLst/>
          </a:prstGeom>
          <a:noFill/>
          <a:ln>
            <a:noFill/>
          </a:ln>
        </p:spPr>
        <p:txBody>
          <a:bodyPr anchorCtr="0" anchor="t" bIns="45700" lIns="91425" spcFirstLastPara="1" rIns="91425" wrap="square" tIns="45700">
            <a:spAutoFit/>
          </a:bodyPr>
          <a:lstStyle/>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df_iris= px.data.iris()</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px.scatter(df_iris, x=</a:t>
            </a:r>
            <a:r>
              <a:rPr b="0" i="0" lang="es" sz="1200" u="none" cap="none" strike="noStrike">
                <a:solidFill>
                  <a:srgbClr val="A31515"/>
                </a:solidFill>
                <a:highlight>
                  <a:srgbClr val="FFFFFE"/>
                </a:highlight>
                <a:latin typeface="Courier New"/>
                <a:ea typeface="Courier New"/>
                <a:cs typeface="Courier New"/>
                <a:sym typeface="Courier New"/>
              </a:rPr>
              <a:t>'sepal_width'</a:t>
            </a:r>
            <a:r>
              <a:rPr b="0" i="0" lang="es" sz="1200" u="none" cap="none" strike="noStrike">
                <a:solidFill>
                  <a:schemeClr val="dk1"/>
                </a:solidFill>
                <a:highlight>
                  <a:srgbClr val="FFFFFE"/>
                </a:highlight>
                <a:latin typeface="Courier New"/>
                <a:ea typeface="Courier New"/>
                <a:cs typeface="Courier New"/>
                <a:sym typeface="Courier New"/>
              </a:rPr>
              <a:t>, y=</a:t>
            </a:r>
            <a:r>
              <a:rPr b="0" i="0" lang="es" sz="1200" u="none" cap="none" strike="noStrike">
                <a:solidFill>
                  <a:srgbClr val="A31515"/>
                </a:solidFill>
                <a:highlight>
                  <a:srgbClr val="FFFFFE"/>
                </a:highlight>
                <a:latin typeface="Courier New"/>
                <a:ea typeface="Courier New"/>
                <a:cs typeface="Courier New"/>
                <a:sym typeface="Courier New"/>
              </a:rPr>
              <a:t>'sepal_length'</a:t>
            </a:r>
            <a:r>
              <a:rPr b="0" i="0" lang="es" sz="1200" u="none" cap="none" strike="noStrike">
                <a:solidFill>
                  <a:schemeClr val="dk1"/>
                </a:solidFill>
                <a:highlight>
                  <a:srgbClr val="FFFFFE"/>
                </a:highlight>
                <a:latin typeface="Courier New"/>
                <a:ea typeface="Courier New"/>
                <a:cs typeface="Courier New"/>
                <a:sym typeface="Courier New"/>
              </a:rPr>
              <a:t>,color=</a:t>
            </a:r>
            <a:r>
              <a:rPr b="0" i="0" lang="es" sz="1200" u="none" cap="none" strike="noStrike">
                <a:solidFill>
                  <a:srgbClr val="A31515"/>
                </a:solidFill>
                <a:highlight>
                  <a:srgbClr val="FFFFFE"/>
                </a:highlight>
                <a:latin typeface="Courier New"/>
                <a:ea typeface="Courier New"/>
                <a:cs typeface="Courier New"/>
                <a:sym typeface="Courier New"/>
              </a:rPr>
              <a:t>'species'</a:t>
            </a:r>
            <a:r>
              <a:rPr b="0" i="0" lang="es" sz="1200" u="none" cap="none" strike="noStrike">
                <a:solidFill>
                  <a:schemeClr val="dk1"/>
                </a:solidFill>
                <a:highlight>
                  <a:srgbClr val="FFFFFE"/>
                </a:highlight>
                <a:latin typeface="Courier New"/>
                <a:ea typeface="Courier New"/>
                <a:cs typeface="Courier New"/>
                <a:sym typeface="Courier New"/>
              </a:rPr>
              <a:t>, size=</a:t>
            </a:r>
            <a:r>
              <a:rPr b="0" i="0" lang="es" sz="1200" u="none" cap="none" strike="noStrike">
                <a:solidFill>
                  <a:srgbClr val="A31515"/>
                </a:solidFill>
                <a:highlight>
                  <a:srgbClr val="FFFFFE"/>
                </a:highlight>
                <a:latin typeface="Courier New"/>
                <a:ea typeface="Courier New"/>
                <a:cs typeface="Courier New"/>
                <a:sym typeface="Courier New"/>
              </a:rPr>
              <a:t>'petal_length'</a:t>
            </a:r>
            <a:r>
              <a:rPr b="0" i="0" lang="es" sz="1200" u="none" cap="none" strike="noStrike">
                <a:solidFill>
                  <a:schemeClr val="dk1"/>
                </a:solidFill>
                <a:highlight>
                  <a:srgbClr val="FFFFFE"/>
                </a:highlight>
                <a:latin typeface="Courier New"/>
                <a:ea typeface="Courier New"/>
                <a:cs typeface="Courier New"/>
                <a:sym typeface="Courier New"/>
              </a:rPr>
              <a:t>,</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          hover_data=[</a:t>
            </a:r>
            <a:r>
              <a:rPr b="0" i="0" lang="es" sz="1200" u="none" cap="none" strike="noStrike">
                <a:solidFill>
                  <a:srgbClr val="A31515"/>
                </a:solidFill>
                <a:highlight>
                  <a:srgbClr val="FFFFFE"/>
                </a:highlight>
                <a:latin typeface="Courier New"/>
                <a:ea typeface="Courier New"/>
                <a:cs typeface="Courier New"/>
                <a:sym typeface="Courier New"/>
              </a:rPr>
              <a:t>'petal_width'</a:t>
            </a:r>
            <a:r>
              <a:rPr b="0" i="0" lang="es" sz="1200" u="none" cap="none" strike="noStrike">
                <a:solidFill>
                  <a:schemeClr val="dk1"/>
                </a:solidFill>
                <a:highlight>
                  <a:srgbClr val="FFFFFE"/>
                </a:highlight>
                <a:latin typeface="Courier New"/>
                <a:ea typeface="Courier New"/>
                <a:cs typeface="Courier New"/>
                <a:sym typeface="Courier New"/>
              </a:rPr>
              <a:t>])</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FE"/>
              </a:highlight>
              <a:latin typeface="Courier New"/>
              <a:ea typeface="Courier New"/>
              <a:cs typeface="Courier New"/>
              <a:sym typeface="Courier New"/>
            </a:endParaRPr>
          </a:p>
        </p:txBody>
      </p:sp>
      <p:pic>
        <p:nvPicPr>
          <p:cNvPr id="210" name="Google Shape;210;p53"/>
          <p:cNvPicPr preferRelativeResize="0"/>
          <p:nvPr/>
        </p:nvPicPr>
        <p:blipFill rotWithShape="1">
          <a:blip r:embed="rId4">
            <a:alphaModFix/>
          </a:blip>
          <a:srcRect b="0" l="0" r="0" t="0"/>
          <a:stretch/>
        </p:blipFill>
        <p:spPr>
          <a:xfrm>
            <a:off x="764525" y="2227600"/>
            <a:ext cx="7118699" cy="2362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54"/>
          <p:cNvPicPr preferRelativeResize="0"/>
          <p:nvPr/>
        </p:nvPicPr>
        <p:blipFill rotWithShape="1">
          <a:blip r:embed="rId3">
            <a:alphaModFix/>
          </a:blip>
          <a:srcRect b="0" l="0" r="0" t="0"/>
          <a:stretch/>
        </p:blipFill>
        <p:spPr>
          <a:xfrm>
            <a:off x="6889200" y="468000"/>
            <a:ext cx="1754401" cy="877201"/>
          </a:xfrm>
          <a:prstGeom prst="rect">
            <a:avLst/>
          </a:prstGeom>
          <a:noFill/>
          <a:ln>
            <a:noFill/>
          </a:ln>
        </p:spPr>
      </p:pic>
      <p:sp>
        <p:nvSpPr>
          <p:cNvPr id="216" name="Google Shape;216;p54"/>
          <p:cNvSpPr txBox="1"/>
          <p:nvPr/>
        </p:nvSpPr>
        <p:spPr>
          <a:xfrm>
            <a:off x="546250" y="5371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Scatterplots</a:t>
            </a:r>
            <a:endParaRPr b="1" i="0" sz="4000" u="none" cap="none" strike="noStrike">
              <a:solidFill>
                <a:schemeClr val="dk1"/>
              </a:solidFill>
              <a:latin typeface="DM Sans"/>
              <a:ea typeface="DM Sans"/>
              <a:cs typeface="DM Sans"/>
              <a:sym typeface="DM Sans"/>
            </a:endParaRPr>
          </a:p>
        </p:txBody>
      </p:sp>
      <p:sp>
        <p:nvSpPr>
          <p:cNvPr id="217" name="Google Shape;217;p54"/>
          <p:cNvSpPr txBox="1"/>
          <p:nvPr/>
        </p:nvSpPr>
        <p:spPr>
          <a:xfrm>
            <a:off x="620700" y="1210825"/>
            <a:ext cx="7902600" cy="1837500"/>
          </a:xfrm>
          <a:prstGeom prst="rect">
            <a:avLst/>
          </a:prstGeom>
          <a:noFill/>
          <a:ln>
            <a:noFill/>
          </a:ln>
        </p:spPr>
        <p:txBody>
          <a:bodyPr anchorCtr="0" anchor="t" bIns="45700" lIns="91425" spcFirstLastPara="1" rIns="91425" wrap="square" tIns="45700">
            <a:spAutoFit/>
          </a:bodyPr>
          <a:lstStyle/>
          <a:p>
            <a:pPr indent="0" lvl="0" marL="0" marR="0" rtl="0" algn="l">
              <a:lnSpc>
                <a:spcPct val="131250"/>
              </a:lnSpc>
              <a:spcBef>
                <a:spcPts val="0"/>
              </a:spcBef>
              <a:spcAft>
                <a:spcPts val="0"/>
              </a:spcAft>
              <a:buClr>
                <a:srgbClr val="000000"/>
              </a:buClr>
              <a:buSzPts val="1100"/>
              <a:buFont typeface="Arial"/>
              <a:buNone/>
            </a:pPr>
            <a:r>
              <a:rPr b="0" i="0" lang="es" sz="1100" u="none" cap="none" strike="noStrike">
                <a:solidFill>
                  <a:schemeClr val="dk1"/>
                </a:solidFill>
                <a:highlight>
                  <a:srgbClr val="FFFFFE"/>
                </a:highlight>
                <a:latin typeface="Courier New"/>
                <a:ea typeface="Courier New"/>
                <a:cs typeface="Courier New"/>
                <a:sym typeface="Courier New"/>
              </a:rPr>
              <a:t>fig= go.Figure()</a:t>
            </a:r>
            <a:endParaRPr b="0" i="0" sz="11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100" u="none" cap="none" strike="noStrike">
                <a:solidFill>
                  <a:schemeClr val="dk1"/>
                </a:solidFill>
                <a:highlight>
                  <a:srgbClr val="FFFFFE"/>
                </a:highlight>
                <a:latin typeface="Courier New"/>
                <a:ea typeface="Courier New"/>
                <a:cs typeface="Courier New"/>
                <a:sym typeface="Courier New"/>
              </a:rPr>
              <a:t>fig.add_trace(go.Scatter(</a:t>
            </a:r>
            <a:endParaRPr b="0" i="0" sz="11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100" u="none" cap="none" strike="noStrike">
                <a:solidFill>
                  <a:schemeClr val="dk1"/>
                </a:solidFill>
                <a:highlight>
                  <a:srgbClr val="FFFFFE"/>
                </a:highlight>
                <a:latin typeface="Courier New"/>
                <a:ea typeface="Courier New"/>
                <a:cs typeface="Courier New"/>
                <a:sym typeface="Courier New"/>
              </a:rPr>
              <a:t> x=df_iris.sepal_width, y= df_iris.sepal_length, mode=</a:t>
            </a:r>
            <a:r>
              <a:rPr b="0" i="0" lang="es" sz="1100" u="none" cap="none" strike="noStrike">
                <a:solidFill>
                  <a:srgbClr val="A31515"/>
                </a:solidFill>
                <a:highlight>
                  <a:srgbClr val="FFFFFE"/>
                </a:highlight>
                <a:latin typeface="Courier New"/>
                <a:ea typeface="Courier New"/>
                <a:cs typeface="Courier New"/>
                <a:sym typeface="Courier New"/>
              </a:rPr>
              <a:t>'markers'</a:t>
            </a:r>
            <a:r>
              <a:rPr b="0" i="0" lang="es" sz="1100" u="none" cap="none" strike="noStrike">
                <a:solidFill>
                  <a:schemeClr val="dk1"/>
                </a:solidFill>
                <a:highlight>
                  <a:srgbClr val="FFFFFE"/>
                </a:highlight>
                <a:latin typeface="Courier New"/>
                <a:ea typeface="Courier New"/>
                <a:cs typeface="Courier New"/>
                <a:sym typeface="Courier New"/>
              </a:rPr>
              <a:t>,</a:t>
            </a:r>
            <a:endParaRPr b="0" i="0" sz="11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100" u="none" cap="none" strike="noStrike">
                <a:solidFill>
                  <a:schemeClr val="dk1"/>
                </a:solidFill>
                <a:highlight>
                  <a:srgbClr val="FFFFFE"/>
                </a:highlight>
                <a:latin typeface="Courier New"/>
                <a:ea typeface="Courier New"/>
                <a:cs typeface="Courier New"/>
                <a:sym typeface="Courier New"/>
              </a:rPr>
              <a:t> marker_color=df_iris.sepal_width, text=df_iris.species, marker=</a:t>
            </a:r>
            <a:r>
              <a:rPr b="0" i="0" lang="es" sz="1100" u="none" cap="none" strike="noStrike">
                <a:solidFill>
                  <a:srgbClr val="267F99"/>
                </a:solidFill>
                <a:highlight>
                  <a:srgbClr val="FFFFFE"/>
                </a:highlight>
                <a:latin typeface="Courier New"/>
                <a:ea typeface="Courier New"/>
                <a:cs typeface="Courier New"/>
                <a:sym typeface="Courier New"/>
              </a:rPr>
              <a:t>dict</a:t>
            </a:r>
            <a:r>
              <a:rPr b="0" i="0" lang="es" sz="1100" u="none" cap="none" strike="noStrike">
                <a:solidFill>
                  <a:schemeClr val="dk1"/>
                </a:solidFill>
                <a:highlight>
                  <a:srgbClr val="FFFFFE"/>
                </a:highlight>
                <a:latin typeface="Courier New"/>
                <a:ea typeface="Courier New"/>
                <a:cs typeface="Courier New"/>
                <a:sym typeface="Courier New"/>
              </a:rPr>
              <a:t>(showscale=</a:t>
            </a:r>
            <a:r>
              <a:rPr b="0" i="0" lang="es" sz="1100" u="none" cap="none" strike="noStrike">
                <a:solidFill>
                  <a:srgbClr val="0000FF"/>
                </a:solidFill>
                <a:highlight>
                  <a:srgbClr val="FFFFFE"/>
                </a:highlight>
                <a:latin typeface="Courier New"/>
                <a:ea typeface="Courier New"/>
                <a:cs typeface="Courier New"/>
                <a:sym typeface="Courier New"/>
              </a:rPr>
              <a:t>True</a:t>
            </a:r>
            <a:r>
              <a:rPr b="0" i="0" lang="es" sz="1100" u="none" cap="none" strike="noStrike">
                <a:solidFill>
                  <a:schemeClr val="dk1"/>
                </a:solidFill>
                <a:highlight>
                  <a:srgbClr val="FFFFFE"/>
                </a:highlight>
                <a:latin typeface="Courier New"/>
                <a:ea typeface="Courier New"/>
                <a:cs typeface="Courier New"/>
                <a:sym typeface="Courier New"/>
              </a:rPr>
              <a:t>)</a:t>
            </a:r>
            <a:endParaRPr b="0" i="0" sz="11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100" u="none" cap="none" strike="noStrike">
                <a:solidFill>
                  <a:schemeClr val="dk1"/>
                </a:solidFill>
                <a:highlight>
                  <a:srgbClr val="FFFFFE"/>
                </a:highlight>
                <a:latin typeface="Courier New"/>
                <a:ea typeface="Courier New"/>
                <a:cs typeface="Courier New"/>
                <a:sym typeface="Courier New"/>
              </a:rPr>
              <a:t>))</a:t>
            </a:r>
            <a:endParaRPr b="0" i="0" sz="11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100" u="none" cap="none" strike="noStrike">
                <a:solidFill>
                  <a:schemeClr val="dk1"/>
                </a:solidFill>
                <a:highlight>
                  <a:srgbClr val="FFFFFE"/>
                </a:highlight>
                <a:latin typeface="Courier New"/>
                <a:ea typeface="Courier New"/>
                <a:cs typeface="Courier New"/>
                <a:sym typeface="Courier New"/>
              </a:rPr>
              <a:t>fig.update_traces(marker_line_width= </a:t>
            </a:r>
            <a:r>
              <a:rPr b="0" i="0" lang="es" sz="1100" u="none" cap="none" strike="noStrike">
                <a:solidFill>
                  <a:srgbClr val="09885A"/>
                </a:solidFill>
                <a:highlight>
                  <a:srgbClr val="FFFFFE"/>
                </a:highlight>
                <a:latin typeface="Courier New"/>
                <a:ea typeface="Courier New"/>
                <a:cs typeface="Courier New"/>
                <a:sym typeface="Courier New"/>
              </a:rPr>
              <a:t>2</a:t>
            </a:r>
            <a:r>
              <a:rPr b="0" i="0" lang="es" sz="1100" u="none" cap="none" strike="noStrike">
                <a:solidFill>
                  <a:schemeClr val="dk1"/>
                </a:solidFill>
                <a:highlight>
                  <a:srgbClr val="FFFFFE"/>
                </a:highlight>
                <a:latin typeface="Courier New"/>
                <a:ea typeface="Courier New"/>
                <a:cs typeface="Courier New"/>
                <a:sym typeface="Courier New"/>
              </a:rPr>
              <a:t>, marker_size=</a:t>
            </a:r>
            <a:r>
              <a:rPr b="0" i="0" lang="es" sz="1100" u="none" cap="none" strike="noStrike">
                <a:solidFill>
                  <a:srgbClr val="09885A"/>
                </a:solidFill>
                <a:highlight>
                  <a:srgbClr val="FFFFFE"/>
                </a:highlight>
                <a:latin typeface="Courier New"/>
                <a:ea typeface="Courier New"/>
                <a:cs typeface="Courier New"/>
                <a:sym typeface="Courier New"/>
              </a:rPr>
              <a:t>10</a:t>
            </a:r>
            <a:r>
              <a:rPr b="0" i="0" lang="es" sz="1100" u="none" cap="none" strike="noStrike">
                <a:solidFill>
                  <a:schemeClr val="dk1"/>
                </a:solidFill>
                <a:highlight>
                  <a:srgbClr val="FFFFFE"/>
                </a:highlight>
                <a:latin typeface="Courier New"/>
                <a:ea typeface="Courier New"/>
                <a:cs typeface="Courier New"/>
                <a:sym typeface="Courier New"/>
              </a:rPr>
              <a:t>)</a:t>
            </a:r>
            <a:endParaRPr b="0" i="0" sz="11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FE"/>
              </a:highlight>
              <a:latin typeface="Courier New"/>
              <a:ea typeface="Courier New"/>
              <a:cs typeface="Courier New"/>
              <a:sym typeface="Courier New"/>
            </a:endParaRPr>
          </a:p>
        </p:txBody>
      </p:sp>
      <p:pic>
        <p:nvPicPr>
          <p:cNvPr id="218" name="Google Shape;218;p54"/>
          <p:cNvPicPr preferRelativeResize="0"/>
          <p:nvPr/>
        </p:nvPicPr>
        <p:blipFill rotWithShape="1">
          <a:blip r:embed="rId4">
            <a:alphaModFix/>
          </a:blip>
          <a:srcRect b="0" l="0" r="0" t="0"/>
          <a:stretch/>
        </p:blipFill>
        <p:spPr>
          <a:xfrm>
            <a:off x="1494200" y="2601600"/>
            <a:ext cx="5670726" cy="18818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3"/>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87" name="Google Shape;87;p3"/>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88" name="Google Shape;88;p3"/>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Definir </a:t>
            </a:r>
            <a:r>
              <a:rPr b="0" i="0" lang="es" sz="1350" u="none" cap="none" strike="noStrike">
                <a:solidFill>
                  <a:schemeClr val="dk1"/>
                </a:solidFill>
                <a:latin typeface="DM Sans"/>
                <a:ea typeface="DM Sans"/>
                <a:cs typeface="DM Sans"/>
                <a:sym typeface="DM Sans"/>
              </a:rPr>
              <a:t>el concepto de análisis espacial</a:t>
            </a:r>
            <a:endParaRPr b="0" i="0" sz="1350" u="none" cap="none" strike="noStrike">
              <a:solidFill>
                <a:schemeClr val="dk1"/>
              </a:solidFill>
              <a:latin typeface="DM Sans"/>
              <a:ea typeface="DM Sans"/>
              <a:cs typeface="DM Sans"/>
              <a:sym typeface="DM Sans"/>
            </a:endParaRPr>
          </a:p>
        </p:txBody>
      </p:sp>
      <p:pic>
        <p:nvPicPr>
          <p:cNvPr id="89" name="Google Shape;89;p3"/>
          <p:cNvPicPr preferRelativeResize="0"/>
          <p:nvPr/>
        </p:nvPicPr>
        <p:blipFill rotWithShape="1">
          <a:blip r:embed="rId3">
            <a:alphaModFix/>
          </a:blip>
          <a:srcRect b="0" l="0" r="0" t="0"/>
          <a:stretch/>
        </p:blipFill>
        <p:spPr>
          <a:xfrm>
            <a:off x="2172738" y="2277638"/>
            <a:ext cx="196975" cy="196975"/>
          </a:xfrm>
          <a:prstGeom prst="rect">
            <a:avLst/>
          </a:prstGeom>
          <a:noFill/>
          <a:ln>
            <a:noFill/>
          </a:ln>
        </p:spPr>
      </p:pic>
      <p:sp>
        <p:nvSpPr>
          <p:cNvPr id="90" name="Google Shape;90;p3"/>
          <p:cNvSpPr txBox="1"/>
          <p:nvPr/>
        </p:nvSpPr>
        <p:spPr>
          <a:xfrm>
            <a:off x="2690561" y="2179926"/>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Acceder </a:t>
            </a:r>
            <a:r>
              <a:rPr b="0" i="0" lang="es" sz="1350" u="none" cap="none" strike="noStrike">
                <a:solidFill>
                  <a:schemeClr val="dk1"/>
                </a:solidFill>
                <a:latin typeface="DM Sans"/>
                <a:ea typeface="DM Sans"/>
                <a:cs typeface="DM Sans"/>
                <a:sym typeface="DM Sans"/>
              </a:rPr>
              <a:t>a mapas y animaciones en Python</a:t>
            </a:r>
            <a:endParaRPr b="0" i="0" sz="1350" u="none" cap="none" strike="noStrike">
              <a:solidFill>
                <a:schemeClr val="dk1"/>
              </a:solidFill>
              <a:latin typeface="DM Sans"/>
              <a:ea typeface="DM Sans"/>
              <a:cs typeface="DM Sans"/>
              <a:sym typeface="DM Sans"/>
            </a:endParaRPr>
          </a:p>
        </p:txBody>
      </p:sp>
      <p:cxnSp>
        <p:nvCxnSpPr>
          <p:cNvPr id="91" name="Google Shape;91;p3"/>
          <p:cNvCxnSpPr>
            <a:endCxn id="89" idx="0"/>
          </p:cNvCxnSpPr>
          <p:nvPr/>
        </p:nvCxnSpPr>
        <p:spPr>
          <a:xfrm flipH="1" rot="-5400000">
            <a:off x="2003176" y="2009588"/>
            <a:ext cx="535500" cy="600"/>
          </a:xfrm>
          <a:prstGeom prst="bentConnector3">
            <a:avLst>
              <a:gd fmla="val 50000" name="adj1"/>
            </a:avLst>
          </a:prstGeom>
          <a:noFill/>
          <a:ln cap="flat" cmpd="sng" w="9525">
            <a:solidFill>
              <a:srgbClr val="EAFF6A"/>
            </a:solidFill>
            <a:prstDash val="solid"/>
            <a:round/>
            <a:headEnd len="sm" w="sm" type="none"/>
            <a:tailEnd len="sm" w="sm" type="none"/>
          </a:ln>
        </p:spPr>
      </p:cxnSp>
      <p:cxnSp>
        <p:nvCxnSpPr>
          <p:cNvPr id="92" name="Google Shape;92;p3"/>
          <p:cNvCxnSpPr/>
          <p:nvPr/>
        </p:nvCxnSpPr>
        <p:spPr>
          <a:xfrm flipH="1" rot="-5400000">
            <a:off x="2003475" y="2742063"/>
            <a:ext cx="535500" cy="600"/>
          </a:xfrm>
          <a:prstGeom prst="bentConnector3">
            <a:avLst>
              <a:gd fmla="val 50000" name="adj1"/>
            </a:avLst>
          </a:prstGeom>
          <a:noFill/>
          <a:ln cap="flat" cmpd="sng" w="9525">
            <a:solidFill>
              <a:srgbClr val="EAFF6A"/>
            </a:solidFill>
            <a:prstDash val="solid"/>
            <a:round/>
            <a:headEnd len="sm" w="sm" type="none"/>
            <a:tailEnd len="sm" w="sm" type="none"/>
          </a:ln>
        </p:spPr>
      </p:cxnSp>
      <p:pic>
        <p:nvPicPr>
          <p:cNvPr id="93" name="Google Shape;93;p3"/>
          <p:cNvPicPr preferRelativeResize="0"/>
          <p:nvPr/>
        </p:nvPicPr>
        <p:blipFill rotWithShape="1">
          <a:blip r:embed="rId3">
            <a:alphaModFix/>
          </a:blip>
          <a:srcRect b="0" l="0" r="0" t="0"/>
          <a:stretch/>
        </p:blipFill>
        <p:spPr>
          <a:xfrm>
            <a:off x="2172426" y="3009963"/>
            <a:ext cx="196975" cy="196975"/>
          </a:xfrm>
          <a:prstGeom prst="rect">
            <a:avLst/>
          </a:prstGeom>
          <a:noFill/>
          <a:ln>
            <a:noFill/>
          </a:ln>
        </p:spPr>
      </p:pic>
      <p:sp>
        <p:nvSpPr>
          <p:cNvPr id="94" name="Google Shape;94;p3"/>
          <p:cNvSpPr txBox="1"/>
          <p:nvPr/>
        </p:nvSpPr>
        <p:spPr>
          <a:xfrm>
            <a:off x="2723511" y="2814551"/>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Utilizar </a:t>
            </a:r>
            <a:r>
              <a:rPr b="0" i="0" lang="es" sz="1350" u="none" cap="none" strike="noStrike">
                <a:solidFill>
                  <a:schemeClr val="dk1"/>
                </a:solidFill>
                <a:latin typeface="DM Sans"/>
                <a:ea typeface="DM Sans"/>
                <a:cs typeface="DM Sans"/>
                <a:sym typeface="DM Sans"/>
              </a:rPr>
              <a:t>la librería Plotly</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5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Piecharts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56"/>
          <p:cNvPicPr preferRelativeResize="0"/>
          <p:nvPr/>
        </p:nvPicPr>
        <p:blipFill rotWithShape="1">
          <a:blip r:embed="rId3">
            <a:alphaModFix/>
          </a:blip>
          <a:srcRect b="0" l="0" r="0" t="0"/>
          <a:stretch/>
        </p:blipFill>
        <p:spPr>
          <a:xfrm>
            <a:off x="6889200" y="468000"/>
            <a:ext cx="1754401" cy="877201"/>
          </a:xfrm>
          <a:prstGeom prst="rect">
            <a:avLst/>
          </a:prstGeom>
          <a:noFill/>
          <a:ln>
            <a:noFill/>
          </a:ln>
        </p:spPr>
      </p:pic>
      <p:sp>
        <p:nvSpPr>
          <p:cNvPr id="229" name="Google Shape;229;p56"/>
          <p:cNvSpPr txBox="1"/>
          <p:nvPr/>
        </p:nvSpPr>
        <p:spPr>
          <a:xfrm>
            <a:off x="546250" y="5371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Piecharts</a:t>
            </a:r>
            <a:endParaRPr b="1" i="0" sz="4000" u="none" cap="none" strike="noStrike">
              <a:solidFill>
                <a:schemeClr val="dk1"/>
              </a:solidFill>
              <a:latin typeface="DM Sans"/>
              <a:ea typeface="DM Sans"/>
              <a:cs typeface="DM Sans"/>
              <a:sym typeface="DM Sans"/>
            </a:endParaRPr>
          </a:p>
        </p:txBody>
      </p:sp>
      <p:sp>
        <p:nvSpPr>
          <p:cNvPr id="230" name="Google Shape;230;p56"/>
          <p:cNvSpPr txBox="1"/>
          <p:nvPr/>
        </p:nvSpPr>
        <p:spPr>
          <a:xfrm>
            <a:off x="620700" y="1210825"/>
            <a:ext cx="7902600" cy="2181000"/>
          </a:xfrm>
          <a:prstGeom prst="rect">
            <a:avLst/>
          </a:prstGeom>
          <a:noFill/>
          <a:ln>
            <a:noFill/>
          </a:ln>
        </p:spPr>
        <p:txBody>
          <a:bodyPr anchorCtr="0" anchor="t" bIns="45700" lIns="91425" spcFirstLastPara="1" rIns="91425" wrap="square" tIns="45700">
            <a:spAutoFit/>
          </a:bodyPr>
          <a:lstStyle/>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df_america= px.data.gapminder().query(</a:t>
            </a:r>
            <a:r>
              <a:rPr b="0" i="0" lang="es" sz="1200" u="none" cap="none" strike="noStrike">
                <a:solidFill>
                  <a:srgbClr val="A31515"/>
                </a:solidFill>
                <a:highlight>
                  <a:srgbClr val="FFFFFE"/>
                </a:highlight>
                <a:latin typeface="Courier New"/>
                <a:ea typeface="Courier New"/>
                <a:cs typeface="Courier New"/>
                <a:sym typeface="Courier New"/>
              </a:rPr>
              <a:t>"year==2007"</a:t>
            </a:r>
            <a:r>
              <a:rPr b="0" i="0" lang="es" sz="1200" u="none" cap="none" strike="noStrike">
                <a:solidFill>
                  <a:schemeClr val="dk1"/>
                </a:solidFill>
                <a:highlight>
                  <a:srgbClr val="FFFFFE"/>
                </a:highlight>
                <a:latin typeface="Courier New"/>
                <a:ea typeface="Courier New"/>
                <a:cs typeface="Courier New"/>
                <a:sym typeface="Courier New"/>
              </a:rPr>
              <a:t>).query(</a:t>
            </a:r>
            <a:r>
              <a:rPr b="0" i="0" lang="es" sz="1200" u="none" cap="none" strike="noStrike">
                <a:solidFill>
                  <a:srgbClr val="A31515"/>
                </a:solidFill>
                <a:highlight>
                  <a:srgbClr val="FFFFFE"/>
                </a:highlight>
                <a:latin typeface="Courier New"/>
                <a:ea typeface="Courier New"/>
                <a:cs typeface="Courier New"/>
                <a:sym typeface="Courier New"/>
              </a:rPr>
              <a:t>"continent= ='Americas' and (country in ('Colombia','Uruguay','Argentina','Peru','Chile','Brazil','Ecuador','Venezuela','Paraguay','Bolivia'))"</a:t>
            </a:r>
            <a:r>
              <a:rPr b="0" i="0" lang="es" sz="1200" u="none" cap="none" strike="noStrike">
                <a:solidFill>
                  <a:schemeClr val="dk1"/>
                </a:solidFill>
                <a:highlight>
                  <a:srgbClr val="FFFFFE"/>
                </a:highlight>
                <a:latin typeface="Courier New"/>
                <a:ea typeface="Courier New"/>
                <a:cs typeface="Courier New"/>
                <a:sym typeface="Courier New"/>
              </a:rPr>
              <a:t>)</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px.pie(df_america, values=</a:t>
            </a:r>
            <a:r>
              <a:rPr b="0" i="0" lang="es" sz="1200" u="none" cap="none" strike="noStrike">
                <a:solidFill>
                  <a:srgbClr val="A31515"/>
                </a:solidFill>
                <a:highlight>
                  <a:srgbClr val="FFFFFE"/>
                </a:highlight>
                <a:latin typeface="Courier New"/>
                <a:ea typeface="Courier New"/>
                <a:cs typeface="Courier New"/>
                <a:sym typeface="Courier New"/>
              </a:rPr>
              <a:t>'pop'</a:t>
            </a:r>
            <a:r>
              <a:rPr b="0" i="0" lang="es" sz="1200" u="none" cap="none" strike="noStrike">
                <a:solidFill>
                  <a:schemeClr val="dk1"/>
                </a:solidFill>
                <a:highlight>
                  <a:srgbClr val="FFFFFE"/>
                </a:highlight>
                <a:latin typeface="Courier New"/>
                <a:ea typeface="Courier New"/>
                <a:cs typeface="Courier New"/>
                <a:sym typeface="Courier New"/>
              </a:rPr>
              <a:t>, names=</a:t>
            </a:r>
            <a:r>
              <a:rPr b="0" i="0" lang="es" sz="1200" u="none" cap="none" strike="noStrike">
                <a:solidFill>
                  <a:srgbClr val="A31515"/>
                </a:solidFill>
                <a:highlight>
                  <a:srgbClr val="FFFFFE"/>
                </a:highlight>
                <a:latin typeface="Courier New"/>
                <a:ea typeface="Courier New"/>
                <a:cs typeface="Courier New"/>
                <a:sym typeface="Courier New"/>
              </a:rPr>
              <a:t>'country'</a:t>
            </a:r>
            <a:r>
              <a:rPr b="0" i="0" lang="es" sz="1200" u="none" cap="none" strike="noStrike">
                <a:solidFill>
                  <a:schemeClr val="dk1"/>
                </a:solidFill>
                <a:highlight>
                  <a:srgbClr val="FFFFFE"/>
                </a:highlight>
                <a:latin typeface="Courier New"/>
                <a:ea typeface="Courier New"/>
                <a:cs typeface="Courier New"/>
                <a:sym typeface="Courier New"/>
              </a:rPr>
              <a:t>, title=</a:t>
            </a:r>
            <a:r>
              <a:rPr b="0" i="0" lang="es" sz="1200" u="none" cap="none" strike="noStrike">
                <a:solidFill>
                  <a:srgbClr val="A31515"/>
                </a:solidFill>
                <a:highlight>
                  <a:srgbClr val="FFFFFE"/>
                </a:highlight>
                <a:latin typeface="Courier New"/>
                <a:ea typeface="Courier New"/>
                <a:cs typeface="Courier New"/>
                <a:sym typeface="Courier New"/>
              </a:rPr>
              <a:t>'Poblacion America'</a:t>
            </a:r>
            <a:r>
              <a:rPr b="0" i="0" lang="es" sz="1200" u="none" cap="none" strike="noStrike">
                <a:solidFill>
                  <a:schemeClr val="dk1"/>
                </a:solidFill>
                <a:highlight>
                  <a:srgbClr val="FFFFFE"/>
                </a:highlight>
                <a:latin typeface="Courier New"/>
                <a:ea typeface="Courier New"/>
                <a:cs typeface="Courier New"/>
                <a:sym typeface="Courier New"/>
              </a:rPr>
              <a:t>,</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      color_discrete_sequence= px.colors.sequential.RdBu)</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FE"/>
              </a:highlight>
              <a:latin typeface="Courier New"/>
              <a:ea typeface="Courier New"/>
              <a:cs typeface="Courier New"/>
              <a:sym typeface="Courier New"/>
            </a:endParaRPr>
          </a:p>
        </p:txBody>
      </p:sp>
      <p:pic>
        <p:nvPicPr>
          <p:cNvPr id="231" name="Google Shape;231;p56"/>
          <p:cNvPicPr preferRelativeResize="0"/>
          <p:nvPr/>
        </p:nvPicPr>
        <p:blipFill rotWithShape="1">
          <a:blip r:embed="rId4">
            <a:alphaModFix/>
          </a:blip>
          <a:srcRect b="7500" l="4224" r="11123" t="4455"/>
          <a:stretch/>
        </p:blipFill>
        <p:spPr>
          <a:xfrm>
            <a:off x="1603850" y="2698650"/>
            <a:ext cx="5285351" cy="1824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5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Histogramas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58"/>
          <p:cNvPicPr preferRelativeResize="0"/>
          <p:nvPr/>
        </p:nvPicPr>
        <p:blipFill rotWithShape="1">
          <a:blip r:embed="rId3">
            <a:alphaModFix/>
          </a:blip>
          <a:srcRect b="0" l="0" r="0" t="0"/>
          <a:stretch/>
        </p:blipFill>
        <p:spPr>
          <a:xfrm>
            <a:off x="6889200" y="468000"/>
            <a:ext cx="1754401" cy="877201"/>
          </a:xfrm>
          <a:prstGeom prst="rect">
            <a:avLst/>
          </a:prstGeom>
          <a:noFill/>
          <a:ln>
            <a:noFill/>
          </a:ln>
        </p:spPr>
      </p:pic>
      <p:sp>
        <p:nvSpPr>
          <p:cNvPr id="242" name="Google Shape;242;p58"/>
          <p:cNvSpPr txBox="1"/>
          <p:nvPr/>
        </p:nvSpPr>
        <p:spPr>
          <a:xfrm>
            <a:off x="546250" y="5371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Histogramas</a:t>
            </a:r>
            <a:endParaRPr b="1" i="0" sz="4000" u="none" cap="none" strike="noStrike">
              <a:solidFill>
                <a:schemeClr val="dk1"/>
              </a:solidFill>
              <a:latin typeface="DM Sans"/>
              <a:ea typeface="DM Sans"/>
              <a:cs typeface="DM Sans"/>
              <a:sym typeface="DM Sans"/>
            </a:endParaRPr>
          </a:p>
        </p:txBody>
      </p:sp>
      <p:sp>
        <p:nvSpPr>
          <p:cNvPr id="243" name="Google Shape;243;p58"/>
          <p:cNvSpPr txBox="1"/>
          <p:nvPr/>
        </p:nvSpPr>
        <p:spPr>
          <a:xfrm>
            <a:off x="620700" y="1210825"/>
            <a:ext cx="7902600" cy="519600"/>
          </a:xfrm>
          <a:prstGeom prst="rect">
            <a:avLst/>
          </a:prstGeom>
          <a:noFill/>
          <a:ln>
            <a:noFill/>
          </a:ln>
        </p:spPr>
        <p:txBody>
          <a:bodyPr anchorCtr="0" anchor="t" bIns="45700" lIns="91425" spcFirstLastPara="1" rIns="91425" wrap="square" tIns="45700">
            <a:spAutoFit/>
          </a:bodyPr>
          <a:lstStyle/>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df_tips= px.data.tips()</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px.histogram(df_tips, x=</a:t>
            </a:r>
            <a:r>
              <a:rPr b="0" i="0" lang="es" sz="1200" u="none" cap="none" strike="noStrike">
                <a:solidFill>
                  <a:srgbClr val="A31515"/>
                </a:solidFill>
                <a:highlight>
                  <a:srgbClr val="FFFFFE"/>
                </a:highlight>
                <a:latin typeface="Courier New"/>
                <a:ea typeface="Courier New"/>
                <a:cs typeface="Courier New"/>
                <a:sym typeface="Courier New"/>
              </a:rPr>
              <a:t>'total_bill'</a:t>
            </a:r>
            <a:r>
              <a:rPr b="0" i="0" lang="es" sz="1200" u="none" cap="none" strike="noStrike">
                <a:solidFill>
                  <a:schemeClr val="dk1"/>
                </a:solidFill>
                <a:highlight>
                  <a:srgbClr val="FFFFFE"/>
                </a:highlight>
                <a:latin typeface="Courier New"/>
                <a:ea typeface="Courier New"/>
                <a:cs typeface="Courier New"/>
                <a:sym typeface="Courier New"/>
              </a:rPr>
              <a:t>,color=</a:t>
            </a:r>
            <a:r>
              <a:rPr b="0" i="0" lang="es" sz="1200" u="none" cap="none" strike="noStrike">
                <a:solidFill>
                  <a:srgbClr val="A31515"/>
                </a:solidFill>
                <a:highlight>
                  <a:srgbClr val="FFFFFE"/>
                </a:highlight>
                <a:latin typeface="Courier New"/>
                <a:ea typeface="Courier New"/>
                <a:cs typeface="Courier New"/>
                <a:sym typeface="Courier New"/>
              </a:rPr>
              <a:t>'sex'</a:t>
            </a:r>
            <a:r>
              <a:rPr b="0" i="0" lang="es" sz="1200" u="none" cap="none" strike="noStrike">
                <a:solidFill>
                  <a:schemeClr val="dk1"/>
                </a:solidFill>
                <a:highlight>
                  <a:srgbClr val="FFFFFE"/>
                </a:highlight>
                <a:latin typeface="Courier New"/>
                <a:ea typeface="Courier New"/>
                <a:cs typeface="Courier New"/>
                <a:sym typeface="Courier New"/>
              </a:rPr>
              <a:t>)</a:t>
            </a:r>
            <a:endParaRPr b="0" i="0" sz="1100" u="none" cap="none" strike="noStrike">
              <a:solidFill>
                <a:schemeClr val="dk1"/>
              </a:solidFill>
              <a:highlight>
                <a:srgbClr val="FFFFFE"/>
              </a:highlight>
              <a:latin typeface="Courier New"/>
              <a:ea typeface="Courier New"/>
              <a:cs typeface="Courier New"/>
              <a:sym typeface="Courier New"/>
            </a:endParaRPr>
          </a:p>
        </p:txBody>
      </p:sp>
      <p:pic>
        <p:nvPicPr>
          <p:cNvPr id="244" name="Google Shape;244;p58"/>
          <p:cNvPicPr preferRelativeResize="0"/>
          <p:nvPr/>
        </p:nvPicPr>
        <p:blipFill rotWithShape="1">
          <a:blip r:embed="rId4">
            <a:alphaModFix/>
          </a:blip>
          <a:srcRect b="0" l="0" r="0" t="0"/>
          <a:stretch/>
        </p:blipFill>
        <p:spPr>
          <a:xfrm>
            <a:off x="639063" y="1847649"/>
            <a:ext cx="7955475" cy="2640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Boxplots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60"/>
          <p:cNvPicPr preferRelativeResize="0"/>
          <p:nvPr/>
        </p:nvPicPr>
        <p:blipFill rotWithShape="1">
          <a:blip r:embed="rId3">
            <a:alphaModFix/>
          </a:blip>
          <a:srcRect b="0" l="0" r="0" t="0"/>
          <a:stretch/>
        </p:blipFill>
        <p:spPr>
          <a:xfrm>
            <a:off x="6889200" y="468000"/>
            <a:ext cx="1754401" cy="877201"/>
          </a:xfrm>
          <a:prstGeom prst="rect">
            <a:avLst/>
          </a:prstGeom>
          <a:noFill/>
          <a:ln>
            <a:noFill/>
          </a:ln>
        </p:spPr>
      </p:pic>
      <p:sp>
        <p:nvSpPr>
          <p:cNvPr id="255" name="Google Shape;255;p60"/>
          <p:cNvSpPr txBox="1"/>
          <p:nvPr/>
        </p:nvSpPr>
        <p:spPr>
          <a:xfrm>
            <a:off x="546250" y="5371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Boxplots</a:t>
            </a:r>
            <a:endParaRPr b="1" i="0" sz="4000" u="none" cap="none" strike="noStrike">
              <a:solidFill>
                <a:schemeClr val="dk1"/>
              </a:solidFill>
              <a:latin typeface="DM Sans"/>
              <a:ea typeface="DM Sans"/>
              <a:cs typeface="DM Sans"/>
              <a:sym typeface="DM Sans"/>
            </a:endParaRPr>
          </a:p>
        </p:txBody>
      </p:sp>
      <p:sp>
        <p:nvSpPr>
          <p:cNvPr id="256" name="Google Shape;256;p60"/>
          <p:cNvSpPr txBox="1"/>
          <p:nvPr/>
        </p:nvSpPr>
        <p:spPr>
          <a:xfrm>
            <a:off x="620700" y="1210825"/>
            <a:ext cx="7902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px.box(df_tips, x=</a:t>
            </a:r>
            <a:r>
              <a:rPr b="0" i="0" lang="es" sz="1200" u="none" cap="none" strike="noStrike">
                <a:solidFill>
                  <a:srgbClr val="A31515"/>
                </a:solidFill>
                <a:highlight>
                  <a:srgbClr val="FFFFFE"/>
                </a:highlight>
                <a:latin typeface="Courier New"/>
                <a:ea typeface="Courier New"/>
                <a:cs typeface="Courier New"/>
                <a:sym typeface="Courier New"/>
              </a:rPr>
              <a:t>'day'</a:t>
            </a:r>
            <a:r>
              <a:rPr b="0" i="0" lang="es" sz="1200" u="none" cap="none" strike="noStrike">
                <a:solidFill>
                  <a:schemeClr val="dk1"/>
                </a:solidFill>
                <a:highlight>
                  <a:srgbClr val="FFFFFE"/>
                </a:highlight>
                <a:latin typeface="Courier New"/>
                <a:ea typeface="Courier New"/>
                <a:cs typeface="Courier New"/>
                <a:sym typeface="Courier New"/>
              </a:rPr>
              <a:t>,y=</a:t>
            </a:r>
            <a:r>
              <a:rPr b="0" i="0" lang="es" sz="1200" u="none" cap="none" strike="noStrike">
                <a:solidFill>
                  <a:srgbClr val="A31515"/>
                </a:solidFill>
                <a:highlight>
                  <a:srgbClr val="FFFFFE"/>
                </a:highlight>
                <a:latin typeface="Courier New"/>
                <a:ea typeface="Courier New"/>
                <a:cs typeface="Courier New"/>
                <a:sym typeface="Courier New"/>
              </a:rPr>
              <a:t>'tip'</a:t>
            </a:r>
            <a:r>
              <a:rPr b="0" i="0" lang="es" sz="1200" u="none" cap="none" strike="noStrike">
                <a:solidFill>
                  <a:schemeClr val="dk1"/>
                </a:solidFill>
                <a:highlight>
                  <a:srgbClr val="FFFFFE"/>
                </a:highlight>
                <a:latin typeface="Courier New"/>
                <a:ea typeface="Courier New"/>
                <a:cs typeface="Courier New"/>
                <a:sym typeface="Courier New"/>
              </a:rPr>
              <a:t>,color=</a:t>
            </a:r>
            <a:r>
              <a:rPr b="0" i="0" lang="es" sz="1200" u="none" cap="none" strike="noStrike">
                <a:solidFill>
                  <a:srgbClr val="A31515"/>
                </a:solidFill>
                <a:highlight>
                  <a:srgbClr val="FFFFFE"/>
                </a:highlight>
                <a:latin typeface="Courier New"/>
                <a:ea typeface="Courier New"/>
                <a:cs typeface="Courier New"/>
                <a:sym typeface="Courier New"/>
              </a:rPr>
              <a:t>'sex'</a:t>
            </a:r>
            <a:r>
              <a:rPr b="0" i="0" lang="es" sz="1200" u="none" cap="none" strike="noStrike">
                <a:solidFill>
                  <a:schemeClr val="dk1"/>
                </a:solidFill>
                <a:highlight>
                  <a:srgbClr val="FFFFFE"/>
                </a:highlight>
                <a:latin typeface="Courier New"/>
                <a:ea typeface="Courier New"/>
                <a:cs typeface="Courier New"/>
                <a:sym typeface="Courier New"/>
              </a:rPr>
              <a:t>)</a:t>
            </a:r>
            <a:endParaRPr b="0" i="0" sz="1200" u="none" cap="none" strike="noStrike">
              <a:solidFill>
                <a:schemeClr val="dk1"/>
              </a:solidFill>
              <a:highlight>
                <a:srgbClr val="FFFFFE"/>
              </a:highlight>
              <a:latin typeface="Courier New"/>
              <a:ea typeface="Courier New"/>
              <a:cs typeface="Courier New"/>
              <a:sym typeface="Courier New"/>
            </a:endParaRPr>
          </a:p>
        </p:txBody>
      </p:sp>
      <p:pic>
        <p:nvPicPr>
          <p:cNvPr id="257" name="Google Shape;257;p60"/>
          <p:cNvPicPr preferRelativeResize="0"/>
          <p:nvPr/>
        </p:nvPicPr>
        <p:blipFill rotWithShape="1">
          <a:blip r:embed="rId4">
            <a:alphaModFix/>
          </a:blip>
          <a:srcRect b="0" l="0" r="0" t="0"/>
          <a:stretch/>
        </p:blipFill>
        <p:spPr>
          <a:xfrm>
            <a:off x="1676425" y="1410575"/>
            <a:ext cx="5347474" cy="3179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61"/>
          <p:cNvPicPr preferRelativeResize="0"/>
          <p:nvPr/>
        </p:nvPicPr>
        <p:blipFill rotWithShape="1">
          <a:blip r:embed="rId3">
            <a:alphaModFix/>
          </a:blip>
          <a:srcRect b="0" l="0" r="0" t="0"/>
          <a:stretch/>
        </p:blipFill>
        <p:spPr>
          <a:xfrm>
            <a:off x="6889200" y="468000"/>
            <a:ext cx="1754401" cy="877201"/>
          </a:xfrm>
          <a:prstGeom prst="rect">
            <a:avLst/>
          </a:prstGeom>
          <a:noFill/>
          <a:ln>
            <a:noFill/>
          </a:ln>
        </p:spPr>
      </p:pic>
      <p:sp>
        <p:nvSpPr>
          <p:cNvPr id="263" name="Google Shape;263;p61"/>
          <p:cNvSpPr txBox="1"/>
          <p:nvPr/>
        </p:nvSpPr>
        <p:spPr>
          <a:xfrm>
            <a:off x="546250" y="5371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Boxplots</a:t>
            </a:r>
            <a:endParaRPr b="1" i="0" sz="4000" u="none" cap="none" strike="noStrike">
              <a:solidFill>
                <a:schemeClr val="dk1"/>
              </a:solidFill>
              <a:latin typeface="DM Sans"/>
              <a:ea typeface="DM Sans"/>
              <a:cs typeface="DM Sans"/>
              <a:sym typeface="DM Sans"/>
            </a:endParaRPr>
          </a:p>
        </p:txBody>
      </p:sp>
      <p:sp>
        <p:nvSpPr>
          <p:cNvPr id="264" name="Google Shape;264;p61"/>
          <p:cNvSpPr txBox="1"/>
          <p:nvPr/>
        </p:nvSpPr>
        <p:spPr>
          <a:xfrm>
            <a:off x="620700" y="1210825"/>
            <a:ext cx="4306200" cy="2943900"/>
          </a:xfrm>
          <a:prstGeom prst="rect">
            <a:avLst/>
          </a:prstGeom>
          <a:noFill/>
          <a:ln>
            <a:noFill/>
          </a:ln>
        </p:spPr>
        <p:txBody>
          <a:bodyPr anchorCtr="0" anchor="t" bIns="45700" lIns="91425" spcFirstLastPara="1" rIns="91425" wrap="square" tIns="45700">
            <a:spAutoFit/>
          </a:bodyPr>
          <a:lstStyle/>
          <a:p>
            <a:pPr indent="0" lvl="0" marL="0" marR="0" rtl="0" algn="l">
              <a:lnSpc>
                <a:spcPct val="131250"/>
              </a:lnSpc>
              <a:spcBef>
                <a:spcPts val="0"/>
              </a:spcBef>
              <a:spcAft>
                <a:spcPts val="0"/>
              </a:spcAft>
              <a:buClr>
                <a:srgbClr val="000000"/>
              </a:buClr>
              <a:buSzPts val="1100"/>
              <a:buFont typeface="Arial"/>
              <a:buNone/>
            </a:pPr>
            <a:r>
              <a:rPr b="0" i="0" lang="es" sz="1100" u="none" cap="none" strike="noStrike">
                <a:solidFill>
                  <a:schemeClr val="dk1"/>
                </a:solidFill>
                <a:highlight>
                  <a:srgbClr val="FFFFFE"/>
                </a:highlight>
                <a:latin typeface="Courier New"/>
                <a:ea typeface="Courier New"/>
                <a:cs typeface="Courier New"/>
                <a:sym typeface="Courier New"/>
              </a:rPr>
              <a:t>df_stocks= px.data.stocks()</a:t>
            </a:r>
            <a:endParaRPr b="0" i="0" sz="11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100" u="none" cap="none" strike="noStrike">
                <a:solidFill>
                  <a:schemeClr val="dk1"/>
                </a:solidFill>
                <a:highlight>
                  <a:srgbClr val="FFFFFE"/>
                </a:highlight>
                <a:latin typeface="Courier New"/>
                <a:ea typeface="Courier New"/>
                <a:cs typeface="Courier New"/>
                <a:sym typeface="Courier New"/>
              </a:rPr>
              <a:t>fig= go.Figure()</a:t>
            </a:r>
            <a:endParaRPr b="0" i="0" sz="11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100" u="none" cap="none" strike="noStrike">
                <a:solidFill>
                  <a:schemeClr val="dk1"/>
                </a:solidFill>
                <a:highlight>
                  <a:srgbClr val="FFFFFE"/>
                </a:highlight>
                <a:latin typeface="Courier New"/>
                <a:ea typeface="Courier New"/>
                <a:cs typeface="Courier New"/>
                <a:sym typeface="Courier New"/>
              </a:rPr>
              <a:t>fig.add_trace(go.Box(y=df_stocks.GOOG, boxpoints=</a:t>
            </a:r>
            <a:r>
              <a:rPr b="0" i="0" lang="es" sz="1100" u="none" cap="none" strike="noStrike">
                <a:solidFill>
                  <a:srgbClr val="A31515"/>
                </a:solidFill>
                <a:highlight>
                  <a:srgbClr val="FFFFFE"/>
                </a:highlight>
                <a:latin typeface="Courier New"/>
                <a:ea typeface="Courier New"/>
                <a:cs typeface="Courier New"/>
                <a:sym typeface="Courier New"/>
              </a:rPr>
              <a:t>'all'</a:t>
            </a:r>
            <a:r>
              <a:rPr b="0" i="0" lang="es" sz="1100" u="none" cap="none" strike="noStrike">
                <a:solidFill>
                  <a:schemeClr val="dk1"/>
                </a:solidFill>
                <a:highlight>
                  <a:srgbClr val="FFFFFE"/>
                </a:highlight>
                <a:latin typeface="Courier New"/>
                <a:ea typeface="Courier New"/>
                <a:cs typeface="Courier New"/>
                <a:sym typeface="Courier New"/>
              </a:rPr>
              <a:t>,fillcolor=</a:t>
            </a:r>
            <a:r>
              <a:rPr b="0" i="0" lang="es" sz="1100" u="none" cap="none" strike="noStrike">
                <a:solidFill>
                  <a:srgbClr val="A31515"/>
                </a:solidFill>
                <a:highlight>
                  <a:srgbClr val="FFFFFE"/>
                </a:highlight>
                <a:latin typeface="Courier New"/>
                <a:ea typeface="Courier New"/>
                <a:cs typeface="Courier New"/>
                <a:sym typeface="Courier New"/>
              </a:rPr>
              <a:t>'blue'</a:t>
            </a:r>
            <a:r>
              <a:rPr b="0" i="0" lang="es" sz="1100" u="none" cap="none" strike="noStrike">
                <a:solidFill>
                  <a:schemeClr val="dk1"/>
                </a:solidFill>
                <a:highlight>
                  <a:srgbClr val="FFFFFE"/>
                </a:highlight>
                <a:latin typeface="Courier New"/>
                <a:ea typeface="Courier New"/>
                <a:cs typeface="Courier New"/>
                <a:sym typeface="Courier New"/>
              </a:rPr>
              <a:t>,jitter=</a:t>
            </a:r>
            <a:r>
              <a:rPr b="0" i="0" lang="es" sz="1100" u="none" cap="none" strike="noStrike">
                <a:solidFill>
                  <a:srgbClr val="09885A"/>
                </a:solidFill>
                <a:highlight>
                  <a:srgbClr val="FFFFFE"/>
                </a:highlight>
                <a:latin typeface="Courier New"/>
                <a:ea typeface="Courier New"/>
                <a:cs typeface="Courier New"/>
                <a:sym typeface="Courier New"/>
              </a:rPr>
              <a:t>0.5</a:t>
            </a:r>
            <a:r>
              <a:rPr b="0" i="0" lang="es" sz="1100" u="none" cap="none" strike="noStrike">
                <a:solidFill>
                  <a:schemeClr val="dk1"/>
                </a:solidFill>
                <a:highlight>
                  <a:srgbClr val="FFFFFE"/>
                </a:highlight>
                <a:latin typeface="Courier New"/>
                <a:ea typeface="Courier New"/>
                <a:cs typeface="Courier New"/>
                <a:sym typeface="Courier New"/>
              </a:rPr>
              <a:t>,</a:t>
            </a:r>
            <a:endParaRPr b="0" i="0" sz="11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100" u="none" cap="none" strike="noStrike">
                <a:solidFill>
                  <a:schemeClr val="dk1"/>
                </a:solidFill>
                <a:highlight>
                  <a:srgbClr val="FFFFFE"/>
                </a:highlight>
                <a:latin typeface="Courier New"/>
                <a:ea typeface="Courier New"/>
                <a:cs typeface="Courier New"/>
                <a:sym typeface="Courier New"/>
              </a:rPr>
              <a:t>                    whiskerwidth=</a:t>
            </a:r>
            <a:r>
              <a:rPr b="0" i="0" lang="es" sz="1100" u="none" cap="none" strike="noStrike">
                <a:solidFill>
                  <a:srgbClr val="09885A"/>
                </a:solidFill>
                <a:highlight>
                  <a:srgbClr val="FFFFFE"/>
                </a:highlight>
                <a:latin typeface="Courier New"/>
                <a:ea typeface="Courier New"/>
                <a:cs typeface="Courier New"/>
                <a:sym typeface="Courier New"/>
              </a:rPr>
              <a:t>0.2</a:t>
            </a:r>
            <a:r>
              <a:rPr b="0" i="0" lang="es" sz="1100" u="none" cap="none" strike="noStrike">
                <a:solidFill>
                  <a:schemeClr val="dk1"/>
                </a:solidFill>
                <a:highlight>
                  <a:srgbClr val="FFFFFE"/>
                </a:highlight>
                <a:latin typeface="Courier New"/>
                <a:ea typeface="Courier New"/>
                <a:cs typeface="Courier New"/>
                <a:sym typeface="Courier New"/>
              </a:rPr>
              <a:t>))</a:t>
            </a:r>
            <a:endParaRPr b="0" i="0" sz="11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100" u="none" cap="none" strike="noStrike">
                <a:solidFill>
                  <a:schemeClr val="dk1"/>
                </a:solidFill>
                <a:highlight>
                  <a:srgbClr val="FFFFFE"/>
                </a:highlight>
                <a:latin typeface="Courier New"/>
                <a:ea typeface="Courier New"/>
                <a:cs typeface="Courier New"/>
                <a:sym typeface="Courier New"/>
              </a:rPr>
              <a:t>fig.add_trace(go.Box(y=df_stocks.AAPL, boxpoints=</a:t>
            </a:r>
            <a:r>
              <a:rPr b="0" i="0" lang="es" sz="1100" u="none" cap="none" strike="noStrike">
                <a:solidFill>
                  <a:srgbClr val="A31515"/>
                </a:solidFill>
                <a:highlight>
                  <a:srgbClr val="FFFFFE"/>
                </a:highlight>
                <a:latin typeface="Courier New"/>
                <a:ea typeface="Courier New"/>
                <a:cs typeface="Courier New"/>
                <a:sym typeface="Courier New"/>
              </a:rPr>
              <a:t>'all'</a:t>
            </a:r>
            <a:r>
              <a:rPr b="0" i="0" lang="es" sz="1100" u="none" cap="none" strike="noStrike">
                <a:solidFill>
                  <a:schemeClr val="dk1"/>
                </a:solidFill>
                <a:highlight>
                  <a:srgbClr val="FFFFFE"/>
                </a:highlight>
                <a:latin typeface="Courier New"/>
                <a:ea typeface="Courier New"/>
                <a:cs typeface="Courier New"/>
                <a:sym typeface="Courier New"/>
              </a:rPr>
              <a:t>,fillcolor=</a:t>
            </a:r>
            <a:r>
              <a:rPr b="0" i="0" lang="es" sz="1100" u="none" cap="none" strike="noStrike">
                <a:solidFill>
                  <a:srgbClr val="A31515"/>
                </a:solidFill>
                <a:highlight>
                  <a:srgbClr val="FFFFFE"/>
                </a:highlight>
                <a:latin typeface="Courier New"/>
                <a:ea typeface="Courier New"/>
                <a:cs typeface="Courier New"/>
                <a:sym typeface="Courier New"/>
              </a:rPr>
              <a:t>'red'</a:t>
            </a:r>
            <a:r>
              <a:rPr b="0" i="0" lang="es" sz="1100" u="none" cap="none" strike="noStrike">
                <a:solidFill>
                  <a:schemeClr val="dk1"/>
                </a:solidFill>
                <a:highlight>
                  <a:srgbClr val="FFFFFE"/>
                </a:highlight>
                <a:latin typeface="Courier New"/>
                <a:ea typeface="Courier New"/>
                <a:cs typeface="Courier New"/>
                <a:sym typeface="Courier New"/>
              </a:rPr>
              <a:t>,jitter=</a:t>
            </a:r>
            <a:r>
              <a:rPr b="0" i="0" lang="es" sz="1100" u="none" cap="none" strike="noStrike">
                <a:solidFill>
                  <a:srgbClr val="09885A"/>
                </a:solidFill>
                <a:highlight>
                  <a:srgbClr val="FFFFFE"/>
                </a:highlight>
                <a:latin typeface="Courier New"/>
                <a:ea typeface="Courier New"/>
                <a:cs typeface="Courier New"/>
                <a:sym typeface="Courier New"/>
              </a:rPr>
              <a:t>0.5</a:t>
            </a:r>
            <a:r>
              <a:rPr b="0" i="0" lang="es" sz="1100" u="none" cap="none" strike="noStrike">
                <a:solidFill>
                  <a:schemeClr val="dk1"/>
                </a:solidFill>
                <a:highlight>
                  <a:srgbClr val="FFFFFE"/>
                </a:highlight>
                <a:latin typeface="Courier New"/>
                <a:ea typeface="Courier New"/>
                <a:cs typeface="Courier New"/>
                <a:sym typeface="Courier New"/>
              </a:rPr>
              <a:t>,</a:t>
            </a:r>
            <a:endParaRPr b="0" i="0" sz="11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100" u="none" cap="none" strike="noStrike">
                <a:solidFill>
                  <a:schemeClr val="dk1"/>
                </a:solidFill>
                <a:highlight>
                  <a:srgbClr val="FFFFFE"/>
                </a:highlight>
                <a:latin typeface="Courier New"/>
                <a:ea typeface="Courier New"/>
                <a:cs typeface="Courier New"/>
                <a:sym typeface="Courier New"/>
              </a:rPr>
              <a:t>                    whiskerwidth=</a:t>
            </a:r>
            <a:r>
              <a:rPr b="0" i="0" lang="es" sz="1100" u="none" cap="none" strike="noStrike">
                <a:solidFill>
                  <a:srgbClr val="09885A"/>
                </a:solidFill>
                <a:highlight>
                  <a:srgbClr val="FFFFFE"/>
                </a:highlight>
                <a:latin typeface="Courier New"/>
                <a:ea typeface="Courier New"/>
                <a:cs typeface="Courier New"/>
                <a:sym typeface="Courier New"/>
              </a:rPr>
              <a:t>0.2</a:t>
            </a:r>
            <a:r>
              <a:rPr b="0" i="0" lang="es" sz="1100" u="none" cap="none" strike="noStrike">
                <a:solidFill>
                  <a:schemeClr val="dk1"/>
                </a:solidFill>
                <a:highlight>
                  <a:srgbClr val="FFFFFE"/>
                </a:highlight>
                <a:latin typeface="Courier New"/>
                <a:ea typeface="Courier New"/>
                <a:cs typeface="Courier New"/>
                <a:sym typeface="Courier New"/>
              </a:rPr>
              <a:t>))</a:t>
            </a:r>
            <a:endParaRPr b="0" i="0" sz="11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100" u="none" cap="none" strike="noStrike">
                <a:solidFill>
                  <a:schemeClr val="dk1"/>
                </a:solidFill>
                <a:highlight>
                  <a:srgbClr val="FFFFFE"/>
                </a:highlight>
                <a:latin typeface="Courier New"/>
                <a:ea typeface="Courier New"/>
                <a:cs typeface="Courier New"/>
                <a:sym typeface="Courier New"/>
              </a:rPr>
              <a:t>fig.update_layout(title=</a:t>
            </a:r>
            <a:r>
              <a:rPr b="0" i="0" lang="es" sz="1100" u="none" cap="none" strike="noStrike">
                <a:solidFill>
                  <a:srgbClr val="A31515"/>
                </a:solidFill>
                <a:highlight>
                  <a:srgbClr val="FFFFFE"/>
                </a:highlight>
                <a:latin typeface="Courier New"/>
                <a:ea typeface="Courier New"/>
                <a:cs typeface="Courier New"/>
                <a:sym typeface="Courier New"/>
              </a:rPr>
              <a:t>'Google vs Apple'</a:t>
            </a:r>
            <a:r>
              <a:rPr b="0" i="0" lang="es" sz="1100" u="none" cap="none" strike="noStrike">
                <a:solidFill>
                  <a:schemeClr val="dk1"/>
                </a:solidFill>
                <a:highlight>
                  <a:srgbClr val="FFFFFE"/>
                </a:highlight>
                <a:latin typeface="Courier New"/>
                <a:ea typeface="Courier New"/>
                <a:cs typeface="Courier New"/>
                <a:sym typeface="Courier New"/>
              </a:rPr>
              <a:t>,yaxis=</a:t>
            </a:r>
            <a:r>
              <a:rPr b="0" i="0" lang="es" sz="1100" u="none" cap="none" strike="noStrike">
                <a:solidFill>
                  <a:srgbClr val="267F99"/>
                </a:solidFill>
                <a:highlight>
                  <a:srgbClr val="FFFFFE"/>
                </a:highlight>
                <a:latin typeface="Courier New"/>
                <a:ea typeface="Courier New"/>
                <a:cs typeface="Courier New"/>
                <a:sym typeface="Courier New"/>
              </a:rPr>
              <a:t>dict</a:t>
            </a:r>
            <a:r>
              <a:rPr b="0" i="0" lang="es" sz="1100" u="none" cap="none" strike="noStrike">
                <a:solidFill>
                  <a:schemeClr val="dk1"/>
                </a:solidFill>
                <a:highlight>
                  <a:srgbClr val="FFFFFE"/>
                </a:highlight>
                <a:latin typeface="Courier New"/>
                <a:ea typeface="Courier New"/>
                <a:cs typeface="Courier New"/>
                <a:sym typeface="Courier New"/>
              </a:rPr>
              <a:t>(gridcolor=</a:t>
            </a:r>
            <a:r>
              <a:rPr b="0" i="0" lang="es" sz="1100" u="none" cap="none" strike="noStrike">
                <a:solidFill>
                  <a:srgbClr val="A31515"/>
                </a:solidFill>
                <a:highlight>
                  <a:srgbClr val="FFFFFE"/>
                </a:highlight>
                <a:latin typeface="Courier New"/>
                <a:ea typeface="Courier New"/>
                <a:cs typeface="Courier New"/>
                <a:sym typeface="Courier New"/>
              </a:rPr>
              <a:t>'rgb(255,255,255)'</a:t>
            </a:r>
            <a:r>
              <a:rPr b="0" i="0" lang="es" sz="1100" u="none" cap="none" strike="noStrike">
                <a:solidFill>
                  <a:schemeClr val="dk1"/>
                </a:solidFill>
                <a:highlight>
                  <a:srgbClr val="FFFFFE"/>
                </a:highlight>
                <a:latin typeface="Courier New"/>
                <a:ea typeface="Courier New"/>
                <a:cs typeface="Courier New"/>
                <a:sym typeface="Courier New"/>
              </a:rPr>
              <a:t>,</a:t>
            </a:r>
            <a:endParaRPr b="0" i="0" sz="11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100" u="none" cap="none" strike="noStrike">
                <a:solidFill>
                  <a:schemeClr val="dk1"/>
                </a:solidFill>
                <a:highlight>
                  <a:srgbClr val="FFFFFE"/>
                </a:highlight>
                <a:latin typeface="Courier New"/>
                <a:ea typeface="Courier New"/>
                <a:cs typeface="Courier New"/>
                <a:sym typeface="Courier New"/>
              </a:rPr>
              <a:t>gridwidth= </a:t>
            </a:r>
            <a:r>
              <a:rPr b="0" i="0" lang="es" sz="1100" u="none" cap="none" strike="noStrike">
                <a:solidFill>
                  <a:srgbClr val="09885A"/>
                </a:solidFill>
                <a:highlight>
                  <a:srgbClr val="FFFFFE"/>
                </a:highlight>
                <a:latin typeface="Courier New"/>
                <a:ea typeface="Courier New"/>
                <a:cs typeface="Courier New"/>
                <a:sym typeface="Courier New"/>
              </a:rPr>
              <a:t>3</a:t>
            </a:r>
            <a:r>
              <a:rPr b="0" i="0" lang="es" sz="1100" u="none" cap="none" strike="noStrike">
                <a:solidFill>
                  <a:schemeClr val="dk1"/>
                </a:solidFill>
                <a:highlight>
                  <a:srgbClr val="FFFFFE"/>
                </a:highlight>
                <a:latin typeface="Courier New"/>
                <a:ea typeface="Courier New"/>
                <a:cs typeface="Courier New"/>
                <a:sym typeface="Courier New"/>
              </a:rPr>
              <a:t>),paper_bgcolor=</a:t>
            </a:r>
            <a:r>
              <a:rPr b="0" i="0" lang="es" sz="1100" u="none" cap="none" strike="noStrike">
                <a:solidFill>
                  <a:srgbClr val="A31515"/>
                </a:solidFill>
                <a:highlight>
                  <a:srgbClr val="FFFFFE"/>
                </a:highlight>
                <a:latin typeface="Courier New"/>
                <a:ea typeface="Courier New"/>
                <a:cs typeface="Courier New"/>
                <a:sym typeface="Courier New"/>
              </a:rPr>
              <a:t>'rgb(243, 243, 243)'</a:t>
            </a:r>
            <a:r>
              <a:rPr b="0" i="0" lang="es" sz="1100" u="none" cap="none" strike="noStrike">
                <a:solidFill>
                  <a:schemeClr val="dk1"/>
                </a:solidFill>
                <a:highlight>
                  <a:srgbClr val="FFFFFE"/>
                </a:highlight>
                <a:latin typeface="Courier New"/>
                <a:ea typeface="Courier New"/>
                <a:cs typeface="Courier New"/>
                <a:sym typeface="Courier New"/>
              </a:rPr>
              <a:t>,plot_bgcolor=</a:t>
            </a:r>
            <a:r>
              <a:rPr b="0" i="0" lang="es" sz="1100" u="none" cap="none" strike="noStrike">
                <a:solidFill>
                  <a:srgbClr val="A31515"/>
                </a:solidFill>
                <a:highlight>
                  <a:srgbClr val="FFFFFE"/>
                </a:highlight>
                <a:latin typeface="Courier New"/>
                <a:ea typeface="Courier New"/>
                <a:cs typeface="Courier New"/>
                <a:sym typeface="Courier New"/>
              </a:rPr>
              <a:t>'rgb(243, 243, 243)'</a:t>
            </a:r>
            <a:r>
              <a:rPr b="0" i="0" lang="es" sz="1100" u="none" cap="none" strike="noStrike">
                <a:solidFill>
                  <a:schemeClr val="dk1"/>
                </a:solidFill>
                <a:highlight>
                  <a:srgbClr val="FFFFFE"/>
                </a:highlight>
                <a:latin typeface="Courier New"/>
                <a:ea typeface="Courier New"/>
                <a:cs typeface="Courier New"/>
                <a:sym typeface="Courier New"/>
              </a:rPr>
              <a:t>)</a:t>
            </a:r>
            <a:endParaRPr b="0" i="0" sz="11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t/>
            </a:r>
            <a:endParaRPr b="0" i="0" sz="1200" u="none" cap="none" strike="noStrike">
              <a:solidFill>
                <a:schemeClr val="dk1"/>
              </a:solidFill>
              <a:highlight>
                <a:srgbClr val="FFFFFE"/>
              </a:highlight>
              <a:latin typeface="Courier New"/>
              <a:ea typeface="Courier New"/>
              <a:cs typeface="Courier New"/>
              <a:sym typeface="Courier New"/>
            </a:endParaRPr>
          </a:p>
        </p:txBody>
      </p:sp>
      <p:pic>
        <p:nvPicPr>
          <p:cNvPr id="265" name="Google Shape;265;p61"/>
          <p:cNvPicPr preferRelativeResize="0"/>
          <p:nvPr/>
        </p:nvPicPr>
        <p:blipFill rotWithShape="1">
          <a:blip r:embed="rId4">
            <a:alphaModFix/>
          </a:blip>
          <a:srcRect b="0" l="0" r="0" t="0"/>
          <a:stretch/>
        </p:blipFill>
        <p:spPr>
          <a:xfrm>
            <a:off x="4926900" y="1646951"/>
            <a:ext cx="3606000" cy="214399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6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Heatmaps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63"/>
          <p:cNvPicPr preferRelativeResize="0"/>
          <p:nvPr/>
        </p:nvPicPr>
        <p:blipFill rotWithShape="1">
          <a:blip r:embed="rId3">
            <a:alphaModFix/>
          </a:blip>
          <a:srcRect b="0" l="0" r="0" t="0"/>
          <a:stretch/>
        </p:blipFill>
        <p:spPr>
          <a:xfrm>
            <a:off x="6889200" y="468000"/>
            <a:ext cx="1754401" cy="877201"/>
          </a:xfrm>
          <a:prstGeom prst="rect">
            <a:avLst/>
          </a:prstGeom>
          <a:noFill/>
          <a:ln>
            <a:noFill/>
          </a:ln>
        </p:spPr>
      </p:pic>
      <p:sp>
        <p:nvSpPr>
          <p:cNvPr id="276" name="Google Shape;276;p63"/>
          <p:cNvSpPr txBox="1"/>
          <p:nvPr/>
        </p:nvSpPr>
        <p:spPr>
          <a:xfrm>
            <a:off x="546250" y="5371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Heatmaps</a:t>
            </a:r>
            <a:endParaRPr b="1" i="0" sz="4000" u="none" cap="none" strike="noStrike">
              <a:solidFill>
                <a:schemeClr val="dk1"/>
              </a:solidFill>
              <a:latin typeface="DM Sans"/>
              <a:ea typeface="DM Sans"/>
              <a:cs typeface="DM Sans"/>
              <a:sym typeface="DM Sans"/>
            </a:endParaRPr>
          </a:p>
        </p:txBody>
      </p:sp>
      <p:sp>
        <p:nvSpPr>
          <p:cNvPr id="277" name="Google Shape;277;p63"/>
          <p:cNvSpPr txBox="1"/>
          <p:nvPr/>
        </p:nvSpPr>
        <p:spPr>
          <a:xfrm>
            <a:off x="620700" y="1210825"/>
            <a:ext cx="7813200" cy="1711500"/>
          </a:xfrm>
          <a:prstGeom prst="rect">
            <a:avLst/>
          </a:prstGeom>
          <a:noFill/>
          <a:ln>
            <a:noFill/>
          </a:ln>
        </p:spPr>
        <p:txBody>
          <a:bodyPr anchorCtr="0" anchor="t" bIns="45700" lIns="91425" spcFirstLastPara="1" rIns="91425" wrap="square" tIns="45700">
            <a:spAutoFit/>
          </a:bodyPr>
          <a:lstStyle/>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f= sns.load_dataset(</a:t>
            </a:r>
            <a:r>
              <a:rPr b="0" i="0" lang="es" sz="1200" u="none" cap="none" strike="noStrike">
                <a:solidFill>
                  <a:srgbClr val="A31515"/>
                </a:solidFill>
                <a:highlight>
                  <a:srgbClr val="FFFFFE"/>
                </a:highlight>
                <a:latin typeface="Courier New"/>
                <a:ea typeface="Courier New"/>
                <a:cs typeface="Courier New"/>
                <a:sym typeface="Courier New"/>
              </a:rPr>
              <a:t>'flights'</a:t>
            </a:r>
            <a:r>
              <a:rPr b="0" i="0" lang="es" sz="1200" u="none" cap="none" strike="noStrike">
                <a:solidFill>
                  <a:schemeClr val="dk1"/>
                </a:solidFill>
                <a:highlight>
                  <a:srgbClr val="FFFFFE"/>
                </a:highlight>
                <a:latin typeface="Courier New"/>
                <a:ea typeface="Courier New"/>
                <a:cs typeface="Courier New"/>
                <a:sym typeface="Courier New"/>
              </a:rPr>
              <a:t>)</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fig= px.density_heatmap(f, x=</a:t>
            </a:r>
            <a:r>
              <a:rPr b="0" i="0" lang="es" sz="1200" u="none" cap="none" strike="noStrike">
                <a:solidFill>
                  <a:srgbClr val="A31515"/>
                </a:solidFill>
                <a:highlight>
                  <a:srgbClr val="FFFFFE"/>
                </a:highlight>
                <a:latin typeface="Courier New"/>
                <a:ea typeface="Courier New"/>
                <a:cs typeface="Courier New"/>
                <a:sym typeface="Courier New"/>
              </a:rPr>
              <a:t>'year'</a:t>
            </a:r>
            <a:r>
              <a:rPr b="0" i="0" lang="es" sz="1200" u="none" cap="none" strike="noStrike">
                <a:solidFill>
                  <a:schemeClr val="dk1"/>
                </a:solidFill>
                <a:highlight>
                  <a:srgbClr val="FFFFFE"/>
                </a:highlight>
                <a:latin typeface="Courier New"/>
                <a:ea typeface="Courier New"/>
                <a:cs typeface="Courier New"/>
                <a:sym typeface="Courier New"/>
              </a:rPr>
              <a:t>, y=</a:t>
            </a:r>
            <a:r>
              <a:rPr b="0" i="0" lang="es" sz="1200" u="none" cap="none" strike="noStrike">
                <a:solidFill>
                  <a:srgbClr val="A31515"/>
                </a:solidFill>
                <a:highlight>
                  <a:srgbClr val="FFFFFE"/>
                </a:highlight>
                <a:latin typeface="Courier New"/>
                <a:ea typeface="Courier New"/>
                <a:cs typeface="Courier New"/>
                <a:sym typeface="Courier New"/>
              </a:rPr>
              <a:t>'month'</a:t>
            </a:r>
            <a:r>
              <a:rPr b="0" i="0" lang="es" sz="1200" u="none" cap="none" strike="noStrike">
                <a:solidFill>
                  <a:schemeClr val="dk1"/>
                </a:solidFill>
                <a:highlight>
                  <a:srgbClr val="FFFFFE"/>
                </a:highlight>
                <a:latin typeface="Courier New"/>
                <a:ea typeface="Courier New"/>
                <a:cs typeface="Courier New"/>
                <a:sym typeface="Courier New"/>
              </a:rPr>
              <a:t>,z= </a:t>
            </a:r>
            <a:r>
              <a:rPr b="0" i="0" lang="es" sz="1200" u="none" cap="none" strike="noStrike">
                <a:solidFill>
                  <a:srgbClr val="A31515"/>
                </a:solidFill>
                <a:highlight>
                  <a:srgbClr val="FFFFFE"/>
                </a:highlight>
                <a:latin typeface="Courier New"/>
                <a:ea typeface="Courier New"/>
                <a:cs typeface="Courier New"/>
                <a:sym typeface="Courier New"/>
              </a:rPr>
              <a:t>'passengers'</a:t>
            </a:r>
            <a:r>
              <a:rPr b="0" i="0" lang="es" sz="1200" u="none" cap="none" strike="noStrike">
                <a:solidFill>
                  <a:schemeClr val="dk1"/>
                </a:solidFill>
                <a:highlight>
                  <a:srgbClr val="FFFFFE"/>
                </a:highlight>
                <a:latin typeface="Courier New"/>
                <a:ea typeface="Courier New"/>
                <a:cs typeface="Courier New"/>
                <a:sym typeface="Courier New"/>
              </a:rPr>
              <a:t>,</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                       marginal_x= </a:t>
            </a:r>
            <a:r>
              <a:rPr b="0" i="0" lang="es" sz="1200" u="none" cap="none" strike="noStrike">
                <a:solidFill>
                  <a:srgbClr val="A31515"/>
                </a:solidFill>
                <a:highlight>
                  <a:srgbClr val="FFFFFE"/>
                </a:highlight>
                <a:latin typeface="Courier New"/>
                <a:ea typeface="Courier New"/>
                <a:cs typeface="Courier New"/>
                <a:sym typeface="Courier New"/>
              </a:rPr>
              <a:t>'histogram'</a:t>
            </a:r>
            <a:r>
              <a:rPr b="0" i="0" lang="es" sz="1200" u="none" cap="none" strike="noStrike">
                <a:solidFill>
                  <a:schemeClr val="dk1"/>
                </a:solidFill>
                <a:highlight>
                  <a:srgbClr val="FFFFFE"/>
                </a:highlight>
                <a:latin typeface="Courier New"/>
                <a:ea typeface="Courier New"/>
                <a:cs typeface="Courier New"/>
                <a:sym typeface="Courier New"/>
              </a:rPr>
              <a:t>,</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                       marginal_y=</a:t>
            </a:r>
            <a:r>
              <a:rPr b="0" i="0" lang="es" sz="1200" u="none" cap="none" strike="noStrike">
                <a:solidFill>
                  <a:srgbClr val="A31515"/>
                </a:solidFill>
                <a:highlight>
                  <a:srgbClr val="FFFFFE"/>
                </a:highlight>
                <a:latin typeface="Courier New"/>
                <a:ea typeface="Courier New"/>
                <a:cs typeface="Courier New"/>
                <a:sym typeface="Courier New"/>
              </a:rPr>
              <a:t>'histogram'</a:t>
            </a:r>
            <a:r>
              <a:rPr b="0" i="0" lang="es" sz="1200" u="none" cap="none" strike="noStrike">
                <a:solidFill>
                  <a:schemeClr val="dk1"/>
                </a:solidFill>
                <a:highlight>
                  <a:srgbClr val="FFFFFE"/>
                </a:highlight>
                <a:latin typeface="Courier New"/>
                <a:ea typeface="Courier New"/>
                <a:cs typeface="Courier New"/>
                <a:sym typeface="Courier New"/>
              </a:rPr>
              <a:t>)</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fig</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t/>
            </a:r>
            <a:endParaRPr b="0" i="0" sz="1200" u="none" cap="none" strike="noStrike">
              <a:solidFill>
                <a:schemeClr val="dk1"/>
              </a:solidFill>
              <a:highlight>
                <a:srgbClr val="FFFFFE"/>
              </a:highlight>
              <a:latin typeface="Courier New"/>
              <a:ea typeface="Courier New"/>
              <a:cs typeface="Courier New"/>
              <a:sym typeface="Courier New"/>
            </a:endParaRPr>
          </a:p>
        </p:txBody>
      </p:sp>
      <p:pic>
        <p:nvPicPr>
          <p:cNvPr id="278" name="Google Shape;278;p63"/>
          <p:cNvPicPr preferRelativeResize="0"/>
          <p:nvPr/>
        </p:nvPicPr>
        <p:blipFill rotWithShape="1">
          <a:blip r:embed="rId4">
            <a:alphaModFix/>
          </a:blip>
          <a:srcRect b="0" l="0" r="0" t="0"/>
          <a:stretch/>
        </p:blipFill>
        <p:spPr>
          <a:xfrm>
            <a:off x="2474700" y="2222725"/>
            <a:ext cx="3906401" cy="2322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64"/>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Actividad colaborativa</a:t>
            </a:r>
            <a:endParaRPr b="1" i="0" sz="3500" u="none" cap="none" strike="noStrike">
              <a:solidFill>
                <a:srgbClr val="EAFF6A"/>
              </a:solidFill>
              <a:latin typeface="DM Sans"/>
              <a:ea typeface="DM Sans"/>
              <a:cs typeface="DM Sans"/>
              <a:sym typeface="DM Sans"/>
            </a:endParaRPr>
          </a:p>
        </p:txBody>
      </p:sp>
      <p:sp>
        <p:nvSpPr>
          <p:cNvPr id="284" name="Google Shape;284;p64"/>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 sz="2500" u="none" cap="none" strike="noStrike">
                <a:solidFill>
                  <a:schemeClr val="dk1"/>
                </a:solidFill>
                <a:latin typeface="DM Sans"/>
                <a:ea typeface="DM Sans"/>
                <a:cs typeface="DM Sans"/>
                <a:sym typeface="DM Sans"/>
              </a:rPr>
              <a:t>Comparando el GPD de diferentes países</a:t>
            </a:r>
            <a:endParaRPr b="1" i="0" sz="2500" u="none" cap="none" strike="noStrike">
              <a:solidFill>
                <a:schemeClr val="dk1"/>
              </a:solidFill>
              <a:latin typeface="DM Sans"/>
              <a:ea typeface="DM Sans"/>
              <a:cs typeface="DM Sans"/>
              <a:sym typeface="DM Sans"/>
            </a:endParaRPr>
          </a:p>
        </p:txBody>
      </p:sp>
      <p:sp>
        <p:nvSpPr>
          <p:cNvPr id="285" name="Google Shape;285;p64"/>
          <p:cNvSpPr txBox="1"/>
          <p:nvPr/>
        </p:nvSpPr>
        <p:spPr>
          <a:xfrm>
            <a:off x="473350" y="409740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10-15 minutos</a:t>
            </a:r>
            <a:endParaRPr b="1" i="0" sz="2000" u="none" cap="none" strike="noStrike">
              <a:solidFill>
                <a:srgbClr val="83AEFB"/>
              </a:solidFill>
              <a:latin typeface="DM Sans"/>
              <a:ea typeface="DM Sans"/>
              <a:cs typeface="DM Sans"/>
              <a:sym typeface="DM Sans"/>
            </a:endParaRPr>
          </a:p>
        </p:txBody>
      </p:sp>
      <p:grpSp>
        <p:nvGrpSpPr>
          <p:cNvPr id="286" name="Google Shape;286;p64"/>
          <p:cNvGrpSpPr/>
          <p:nvPr/>
        </p:nvGrpSpPr>
        <p:grpSpPr>
          <a:xfrm>
            <a:off x="473351" y="619523"/>
            <a:ext cx="738900" cy="738900"/>
            <a:chOff x="473351" y="619523"/>
            <a:chExt cx="738900" cy="738900"/>
          </a:xfrm>
        </p:grpSpPr>
        <p:sp>
          <p:nvSpPr>
            <p:cNvPr id="287" name="Google Shape;287;p6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8" name="Google Shape;288;p64" title="ícono de actividad colaborativa"/>
            <p:cNvPicPr preferRelativeResize="0"/>
            <p:nvPr/>
          </p:nvPicPr>
          <p:blipFill rotWithShape="1">
            <a:blip r:embed="rId3">
              <a:alphaModFix/>
            </a:blip>
            <a:srcRect b="0" l="0" r="0" t="0"/>
            <a:stretch/>
          </p:blipFill>
          <p:spPr>
            <a:xfrm>
              <a:off x="616475" y="762647"/>
              <a:ext cx="452650" cy="452650"/>
            </a:xfrm>
            <a:prstGeom prst="rect">
              <a:avLst/>
            </a:prstGeom>
            <a:noFill/>
            <a:ln>
              <a:noFill/>
            </a:ln>
          </p:spPr>
        </p:pic>
      </p:grpSp>
      <p:sp>
        <p:nvSpPr>
          <p:cNvPr id="289" name="Google Shape;289;p64"/>
          <p:cNvSpPr txBox="1"/>
          <p:nvPr/>
        </p:nvSpPr>
        <p:spPr>
          <a:xfrm>
            <a:off x="486900" y="2142125"/>
            <a:ext cx="8170200" cy="165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B7B7B7"/>
                </a:solidFill>
                <a:latin typeface="DM Sans"/>
                <a:ea typeface="DM Sans"/>
                <a:cs typeface="DM Sans"/>
                <a:sym typeface="DM Sans"/>
              </a:rPr>
              <a:t>En esta oportunidad elegiremos el gráfico más apropiado para representar el GPD (Gross Domestic Product) de todos los países disponibles en el dataset. Los datos se encuentran disponibles en el siguiente enlace: </a:t>
            </a:r>
            <a:r>
              <a:rPr b="0" i="0" lang="es" sz="1900" u="sng" cap="none" strike="noStrike">
                <a:solidFill>
                  <a:schemeClr val="accent5"/>
                </a:solidFill>
                <a:latin typeface="DM Sans"/>
                <a:ea typeface="DM Sans"/>
                <a:cs typeface="DM Sans"/>
                <a:sym typeface="DM Sans"/>
                <a:hlinkClick r:id="rId4">
                  <a:extLst>
                    <a:ext uri="{A12FA001-AC4F-418D-AE19-62706E023703}">
                      <ahyp:hlinkClr val="tx"/>
                    </a:ext>
                  </a:extLst>
                </a:hlinkClick>
              </a:rPr>
              <a:t>Gapminder Dataset</a:t>
            </a:r>
            <a:endParaRPr b="0" i="0" sz="1900" u="none" cap="none" strike="noStrike">
              <a:solidFill>
                <a:srgbClr val="B7B7B7"/>
              </a:solidFill>
              <a:latin typeface="DM Sans"/>
              <a:ea typeface="DM Sans"/>
              <a:cs typeface="DM Sans"/>
              <a:sym typeface="DM Sans"/>
            </a:endParaRPr>
          </a:p>
          <a:p>
            <a:pPr indent="0" lvl="0" marL="0" marR="0" rtl="0" algn="l">
              <a:lnSpc>
                <a:spcPct val="100000"/>
              </a:lnSpc>
              <a:spcBef>
                <a:spcPts val="1000"/>
              </a:spcBef>
              <a:spcAft>
                <a:spcPts val="1000"/>
              </a:spcAft>
              <a:buClr>
                <a:srgbClr val="000000"/>
              </a:buClr>
              <a:buSzPts val="1400"/>
              <a:buFont typeface="Arial"/>
              <a:buNone/>
            </a:pPr>
            <a:r>
              <a:rPr b="1" i="0" lang="es" sz="1400" u="none" cap="none" strike="noStrike">
                <a:solidFill>
                  <a:srgbClr val="B7B7B7"/>
                </a:solidFill>
                <a:latin typeface="DM Sans"/>
                <a:ea typeface="DM Sans"/>
                <a:cs typeface="DM Sans"/>
                <a:sym typeface="DM Sans"/>
              </a:rPr>
              <a:t>Sugerencia: Utilizar la librería Plotly</a:t>
            </a:r>
            <a:endParaRPr b="1" i="0" sz="1400" u="none" cap="none" strike="noStrike">
              <a:solidFill>
                <a:srgbClr val="B7B7B7"/>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8"/>
          <p:cNvSpPr txBox="1"/>
          <p:nvPr/>
        </p:nvSpPr>
        <p:spPr>
          <a:xfrm>
            <a:off x="1068700" y="1941375"/>
            <a:ext cx="6756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83AEFB"/>
                </a:solidFill>
                <a:latin typeface="DM Sans"/>
                <a:ea typeface="DM Sans"/>
                <a:cs typeface="DM Sans"/>
                <a:sym typeface="DM Sans"/>
              </a:rPr>
              <a:t>Uso de la librería Plotly</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7"/>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95" name="Google Shape;295;p37"/>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2c15784b8b_0_71"/>
          <p:cNvSpPr txBox="1"/>
          <p:nvPr/>
        </p:nvSpPr>
        <p:spPr>
          <a:xfrm>
            <a:off x="567125" y="2002375"/>
            <a:ext cx="81888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Análisis espacial</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2c15784b8b_0_7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Definición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22c15784b8b_0_79"/>
          <p:cNvSpPr txBox="1"/>
          <p:nvPr/>
        </p:nvSpPr>
        <p:spPr>
          <a:xfrm>
            <a:off x="473350" y="468000"/>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¿Qué es el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Análisis espacial?</a:t>
            </a:r>
            <a:endParaRPr b="1" i="0" sz="4000" u="none" cap="none" strike="noStrike">
              <a:solidFill>
                <a:schemeClr val="dk1"/>
              </a:solidFill>
              <a:latin typeface="DM Sans"/>
              <a:ea typeface="DM Sans"/>
              <a:cs typeface="DM Sans"/>
              <a:sym typeface="DM Sans"/>
            </a:endParaRPr>
          </a:p>
        </p:txBody>
      </p:sp>
      <p:sp>
        <p:nvSpPr>
          <p:cNvPr id="311" name="Google Shape;311;g22c15784b8b_0_7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g22c15784b8b_0_7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g22c15784b8b_0_79"/>
          <p:cNvSpPr txBox="1"/>
          <p:nvPr/>
        </p:nvSpPr>
        <p:spPr>
          <a:xfrm>
            <a:off x="473350" y="1880600"/>
            <a:ext cx="4177800" cy="26514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50000"/>
              </a:lnSpc>
              <a:spcBef>
                <a:spcPts val="60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Antes de hablar de Mapas, tenemos que entender de qué estamos hablando cuando hablamos de Análisis Espacial. Si lo pensamos en un sentido estricto, son un conjunto de herramientas que nos permiten analizar datos geográficos. </a:t>
            </a:r>
            <a:endParaRPr b="0" i="0" sz="1350" u="none" cap="none" strike="noStrike">
              <a:solidFill>
                <a:schemeClr val="dk1"/>
              </a:solidFill>
              <a:latin typeface="DM Sans"/>
              <a:ea typeface="DM Sans"/>
              <a:cs typeface="DM Sans"/>
              <a:sym typeface="DM Sans"/>
            </a:endParaRPr>
          </a:p>
          <a:p>
            <a:pPr indent="0" lvl="0" marL="0" marR="0" rtl="0" algn="just">
              <a:lnSpc>
                <a:spcPct val="150000"/>
              </a:lnSpc>
              <a:spcBef>
                <a:spcPts val="60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Ahora bien, </a:t>
            </a:r>
            <a:r>
              <a:rPr b="1" i="0" lang="es" sz="1350" u="none" cap="none" strike="noStrike">
                <a:solidFill>
                  <a:schemeClr val="dk1"/>
                </a:solidFill>
                <a:latin typeface="DM Sans"/>
                <a:ea typeface="DM Sans"/>
                <a:cs typeface="DM Sans"/>
                <a:sym typeface="DM Sans"/>
              </a:rPr>
              <a:t>¿Qué son los datos geográficos? </a:t>
            </a:r>
            <a:r>
              <a:rPr b="0" i="0" lang="es" sz="1350" u="none" cap="none" strike="noStrike">
                <a:solidFill>
                  <a:schemeClr val="dk1"/>
                </a:solidFill>
                <a:latin typeface="DM Sans"/>
                <a:ea typeface="DM Sans"/>
                <a:cs typeface="DM Sans"/>
                <a:sym typeface="DM Sans"/>
              </a:rPr>
              <a:t>Son datos que de manera implícita o explícita tienen una ubicación en la tierra.</a:t>
            </a:r>
            <a:endParaRPr b="0" i="0" sz="1350" u="none" cap="none" strike="noStrike">
              <a:solidFill>
                <a:schemeClr val="dk1"/>
              </a:solidFill>
              <a:latin typeface="DM Sans"/>
              <a:ea typeface="DM Sans"/>
              <a:cs typeface="DM Sans"/>
              <a:sym typeface="DM Sans"/>
            </a:endParaRPr>
          </a:p>
        </p:txBody>
      </p:sp>
      <p:pic>
        <p:nvPicPr>
          <p:cNvPr id="314" name="Google Shape;314;g22c15784b8b_0_79"/>
          <p:cNvPicPr preferRelativeResize="0"/>
          <p:nvPr/>
        </p:nvPicPr>
        <p:blipFill rotWithShape="1">
          <a:blip r:embed="rId3">
            <a:alphaModFix/>
          </a:blip>
          <a:srcRect b="0" l="0" r="0" t="0"/>
          <a:stretch/>
        </p:blipFill>
        <p:spPr>
          <a:xfrm>
            <a:off x="5179075" y="1777801"/>
            <a:ext cx="2582775" cy="1952100"/>
          </a:xfrm>
          <a:prstGeom prst="rect">
            <a:avLst/>
          </a:prstGeom>
          <a:noFill/>
          <a:ln>
            <a:noFill/>
          </a:ln>
        </p:spPr>
      </p:pic>
      <p:pic>
        <p:nvPicPr>
          <p:cNvPr id="315" name="Google Shape;315;g22c15784b8b_0_79"/>
          <p:cNvPicPr preferRelativeResize="0"/>
          <p:nvPr/>
        </p:nvPicPr>
        <p:blipFill rotWithShape="1">
          <a:blip r:embed="rId4">
            <a:alphaModFix/>
          </a:blip>
          <a:srcRect b="0" l="0" r="0" t="0"/>
          <a:stretch/>
        </p:blipFill>
        <p:spPr>
          <a:xfrm>
            <a:off x="7823675" y="468000"/>
            <a:ext cx="819925" cy="83525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2c15784b8b_0_88"/>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Tipos de datos espaciales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2c15784b8b_0_92"/>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Tipos de datos espaciales</a:t>
            </a:r>
            <a:endParaRPr b="1" i="0" sz="4000" u="none" cap="none" strike="noStrike">
              <a:solidFill>
                <a:schemeClr val="dk1"/>
              </a:solidFill>
              <a:latin typeface="DM Sans"/>
              <a:ea typeface="DM Sans"/>
              <a:cs typeface="DM Sans"/>
              <a:sym typeface="DM Sans"/>
            </a:endParaRPr>
          </a:p>
        </p:txBody>
      </p:sp>
      <p:sp>
        <p:nvSpPr>
          <p:cNvPr id="326" name="Google Shape;326;g22c15784b8b_0_9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g22c15784b8b_0_9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8" name="Google Shape;328;g22c15784b8b_0_92"/>
          <p:cNvPicPr preferRelativeResize="0"/>
          <p:nvPr/>
        </p:nvPicPr>
        <p:blipFill rotWithShape="1">
          <a:blip r:embed="rId3">
            <a:alphaModFix/>
          </a:blip>
          <a:srcRect b="0" l="0" r="0" t="0"/>
          <a:stretch/>
        </p:blipFill>
        <p:spPr>
          <a:xfrm>
            <a:off x="7823675" y="468000"/>
            <a:ext cx="819925" cy="835253"/>
          </a:xfrm>
          <a:prstGeom prst="rect">
            <a:avLst/>
          </a:prstGeom>
          <a:noFill/>
          <a:ln>
            <a:noFill/>
          </a:ln>
        </p:spPr>
      </p:pic>
      <p:sp>
        <p:nvSpPr>
          <p:cNvPr id="329" name="Google Shape;329;g22c15784b8b_0_92"/>
          <p:cNvSpPr txBox="1"/>
          <p:nvPr/>
        </p:nvSpPr>
        <p:spPr>
          <a:xfrm>
            <a:off x="598750" y="1206903"/>
            <a:ext cx="6339300" cy="461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60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Los datos espaciales pueden expresarse en dos modelos clásicos: </a:t>
            </a:r>
            <a:endParaRPr b="0" i="0" sz="1350" u="none" cap="none" strike="noStrike">
              <a:solidFill>
                <a:srgbClr val="000000"/>
              </a:solidFill>
              <a:latin typeface="DM Sans"/>
              <a:ea typeface="DM Sans"/>
              <a:cs typeface="DM Sans"/>
              <a:sym typeface="DM Sans"/>
            </a:endParaRPr>
          </a:p>
        </p:txBody>
      </p:sp>
      <p:pic>
        <p:nvPicPr>
          <p:cNvPr id="330" name="Google Shape;330;g22c15784b8b_0_92"/>
          <p:cNvPicPr preferRelativeResize="0"/>
          <p:nvPr/>
        </p:nvPicPr>
        <p:blipFill rotWithShape="1">
          <a:blip r:embed="rId4">
            <a:alphaModFix/>
          </a:blip>
          <a:srcRect b="0" l="0" r="0" t="0"/>
          <a:stretch/>
        </p:blipFill>
        <p:spPr>
          <a:xfrm>
            <a:off x="3392325" y="1861300"/>
            <a:ext cx="2033875" cy="2309000"/>
          </a:xfrm>
          <a:prstGeom prst="rect">
            <a:avLst/>
          </a:prstGeom>
          <a:noFill/>
          <a:ln>
            <a:noFill/>
          </a:ln>
        </p:spPr>
      </p:pic>
      <p:sp>
        <p:nvSpPr>
          <p:cNvPr id="331" name="Google Shape;331;g22c15784b8b_0_92"/>
          <p:cNvSpPr txBox="1"/>
          <p:nvPr/>
        </p:nvSpPr>
        <p:spPr>
          <a:xfrm>
            <a:off x="726475" y="2146900"/>
            <a:ext cx="2353800" cy="14046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60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Modelo vectorial.</a:t>
            </a:r>
            <a:r>
              <a:rPr b="0" i="0" lang="es"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60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En este modelo los datos espaciales son puntos, líneas o polígonos. </a:t>
            </a:r>
            <a:endParaRPr b="0" i="0" sz="1350" u="none" cap="none" strike="noStrike">
              <a:solidFill>
                <a:srgbClr val="000000"/>
              </a:solidFill>
              <a:latin typeface="DM Sans"/>
              <a:ea typeface="DM Sans"/>
              <a:cs typeface="DM Sans"/>
              <a:sym typeface="DM Sans"/>
            </a:endParaRPr>
          </a:p>
        </p:txBody>
      </p:sp>
      <p:sp>
        <p:nvSpPr>
          <p:cNvPr id="332" name="Google Shape;332;g22c15784b8b_0_92"/>
          <p:cNvSpPr txBox="1"/>
          <p:nvPr/>
        </p:nvSpPr>
        <p:spPr>
          <a:xfrm>
            <a:off x="5595900" y="1861300"/>
            <a:ext cx="2909100" cy="20280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60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Modelo ráster.</a:t>
            </a:r>
            <a:endParaRPr b="1" i="0" sz="1350" u="none" cap="none" strike="noStrike">
              <a:solidFill>
                <a:srgbClr val="000000"/>
              </a:solidFill>
              <a:latin typeface="DM Sans"/>
              <a:ea typeface="DM Sans"/>
              <a:cs typeface="DM Sans"/>
              <a:sym typeface="DM Sans"/>
            </a:endParaRPr>
          </a:p>
          <a:p>
            <a:pPr indent="0" lvl="0" marL="0" marR="0" rtl="0" algn="ctr">
              <a:lnSpc>
                <a:spcPct val="150000"/>
              </a:lnSpc>
              <a:spcBef>
                <a:spcPts val="60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Se divide a un espacio en grillas de igual tamaño. Cada una de estas unidades (a veces llamadas píxeles o celdas) tienen uno o más valores asociados. </a:t>
            </a:r>
            <a:endParaRPr b="0" i="0" sz="1350" u="none" cap="none" strike="noStrike">
              <a:solidFill>
                <a:srgbClr val="000000"/>
              </a:solidFill>
              <a:latin typeface="DM Sans"/>
              <a:ea typeface="DM Sans"/>
              <a:cs typeface="DM Sans"/>
              <a:sym typeface="DM Sans"/>
            </a:endParaRPr>
          </a:p>
        </p:txBody>
      </p:sp>
      <p:sp>
        <p:nvSpPr>
          <p:cNvPr id="333" name="Google Shape;333;g22c15784b8b_0_92"/>
          <p:cNvSpPr txBox="1"/>
          <p:nvPr/>
        </p:nvSpPr>
        <p:spPr>
          <a:xfrm>
            <a:off x="475188" y="459000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600"/>
              </a:spcBef>
              <a:spcAft>
                <a:spcPts val="0"/>
              </a:spcAft>
              <a:buClr>
                <a:srgbClr val="000000"/>
              </a:buClr>
              <a:buSzPts val="1100"/>
              <a:buFont typeface="Arial"/>
              <a:buNone/>
            </a:pPr>
            <a:r>
              <a:rPr b="0" i="0" lang="es" sz="1100" u="none" cap="none" strike="noStrike">
                <a:solidFill>
                  <a:srgbClr val="999999"/>
                </a:solidFill>
                <a:latin typeface="DM Sans"/>
                <a:ea typeface="DM Sans"/>
                <a:cs typeface="DM Sans"/>
                <a:sym typeface="DM Sans"/>
              </a:rPr>
              <a:t>Referencia:</a:t>
            </a:r>
            <a:r>
              <a:rPr b="0" i="0" lang="es" sz="1100" u="none" cap="none" strike="noStrike">
                <a:solidFill>
                  <a:srgbClr val="83AEFB"/>
                </a:solidFill>
                <a:latin typeface="DM Sans"/>
                <a:ea typeface="DM Sans"/>
                <a:cs typeface="DM Sans"/>
                <a:sym typeface="DM Sans"/>
              </a:rPr>
              <a:t> </a:t>
            </a:r>
            <a:r>
              <a:rPr b="0" i="0" lang="es" sz="1100" u="sng" cap="none" strike="noStrike">
                <a:solidFill>
                  <a:srgbClr val="83AEFB"/>
                </a:solidFill>
                <a:latin typeface="DM Sans"/>
                <a:ea typeface="DM Sans"/>
                <a:cs typeface="DM Sans"/>
                <a:sym typeface="DM Sans"/>
                <a:hlinkClick r:id="rId5">
                  <a:extLst>
                    <a:ext uri="{A12FA001-AC4F-418D-AE19-62706E023703}">
                      <ahyp:hlinkClr val="tx"/>
                    </a:ext>
                  </a:extLst>
                </a:hlinkClick>
              </a:rPr>
              <a:t>mygisnotebook.blog </a:t>
            </a:r>
            <a:endParaRPr b="0" i="0" sz="1100" u="none" cap="none" strike="noStrike">
              <a:solidFill>
                <a:srgbClr val="83AEFB"/>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22c15784b8b_0_104"/>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Tipos de datos espaciales</a:t>
            </a:r>
            <a:endParaRPr b="1" i="0" sz="4000" u="none" cap="none" strike="noStrike">
              <a:solidFill>
                <a:schemeClr val="dk1"/>
              </a:solidFill>
              <a:latin typeface="DM Sans"/>
              <a:ea typeface="DM Sans"/>
              <a:cs typeface="DM Sans"/>
              <a:sym typeface="DM Sans"/>
            </a:endParaRPr>
          </a:p>
        </p:txBody>
      </p:sp>
      <p:sp>
        <p:nvSpPr>
          <p:cNvPr id="339" name="Google Shape;339;g22c15784b8b_0_10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g22c15784b8b_0_10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1" name="Google Shape;341;g22c15784b8b_0_104"/>
          <p:cNvPicPr preferRelativeResize="0"/>
          <p:nvPr/>
        </p:nvPicPr>
        <p:blipFill rotWithShape="1">
          <a:blip r:embed="rId3">
            <a:alphaModFix/>
          </a:blip>
          <a:srcRect b="0" l="0" r="0" t="0"/>
          <a:stretch/>
        </p:blipFill>
        <p:spPr>
          <a:xfrm>
            <a:off x="7823675" y="468000"/>
            <a:ext cx="819925" cy="835253"/>
          </a:xfrm>
          <a:prstGeom prst="rect">
            <a:avLst/>
          </a:prstGeom>
          <a:noFill/>
          <a:ln>
            <a:noFill/>
          </a:ln>
        </p:spPr>
      </p:pic>
      <p:pic>
        <p:nvPicPr>
          <p:cNvPr descr="Manual para la utilización del sistema de información geográfica / ArcGIS 10" id="342" name="Google Shape;342;g22c15784b8b_0_104"/>
          <p:cNvPicPr preferRelativeResize="0"/>
          <p:nvPr/>
        </p:nvPicPr>
        <p:blipFill rotWithShape="1">
          <a:blip r:embed="rId4">
            <a:alphaModFix/>
          </a:blip>
          <a:srcRect b="0" l="0" r="0" t="0"/>
          <a:stretch/>
        </p:blipFill>
        <p:spPr>
          <a:xfrm>
            <a:off x="954550" y="1493438"/>
            <a:ext cx="4531850" cy="2651275"/>
          </a:xfrm>
          <a:prstGeom prst="rect">
            <a:avLst/>
          </a:prstGeom>
          <a:noFill/>
          <a:ln>
            <a:noFill/>
          </a:ln>
        </p:spPr>
      </p:pic>
      <p:sp>
        <p:nvSpPr>
          <p:cNvPr id="343" name="Google Shape;343;g22c15784b8b_0_104"/>
          <p:cNvSpPr txBox="1"/>
          <p:nvPr/>
        </p:nvSpPr>
        <p:spPr>
          <a:xfrm>
            <a:off x="5881775" y="1999463"/>
            <a:ext cx="26055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60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Suele ser muy usado para el análisis de imágenes satelitales, también para mostrar la elevación de una superficie.</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22c15784b8b_0_113"/>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Archivos de datos espaciales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22c15784b8b_0_117"/>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Archivos de datos espaciales</a:t>
            </a:r>
            <a:endParaRPr b="1" i="0" sz="4000" u="none" cap="none" strike="noStrike">
              <a:solidFill>
                <a:schemeClr val="dk1"/>
              </a:solidFill>
              <a:latin typeface="DM Sans"/>
              <a:ea typeface="DM Sans"/>
              <a:cs typeface="DM Sans"/>
              <a:sym typeface="DM Sans"/>
            </a:endParaRPr>
          </a:p>
        </p:txBody>
      </p:sp>
      <p:sp>
        <p:nvSpPr>
          <p:cNvPr id="354" name="Google Shape;354;g22c15784b8b_0_11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g22c15784b8b_0_11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6" name="Google Shape;356;g22c15784b8b_0_117"/>
          <p:cNvPicPr preferRelativeResize="0"/>
          <p:nvPr/>
        </p:nvPicPr>
        <p:blipFill rotWithShape="1">
          <a:blip r:embed="rId3">
            <a:alphaModFix/>
          </a:blip>
          <a:srcRect b="0" l="0" r="0" t="0"/>
          <a:stretch/>
        </p:blipFill>
        <p:spPr>
          <a:xfrm>
            <a:off x="7823675" y="468000"/>
            <a:ext cx="819925" cy="835253"/>
          </a:xfrm>
          <a:prstGeom prst="rect">
            <a:avLst/>
          </a:prstGeom>
          <a:noFill/>
          <a:ln>
            <a:noFill/>
          </a:ln>
        </p:spPr>
      </p:pic>
      <p:sp>
        <p:nvSpPr>
          <p:cNvPr id="357" name="Google Shape;357;g22c15784b8b_0_117"/>
          <p:cNvSpPr txBox="1"/>
          <p:nvPr/>
        </p:nvSpPr>
        <p:spPr>
          <a:xfrm>
            <a:off x="475200" y="1332000"/>
            <a:ext cx="3230400" cy="32580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60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Tanto vectores como rasters tienen tipos de archivos distintos.</a:t>
            </a:r>
            <a:endParaRPr b="0" i="0" sz="1350" u="none" cap="none" strike="noStrike">
              <a:solidFill>
                <a:srgbClr val="000000"/>
              </a:solidFill>
              <a:latin typeface="DM Sans"/>
              <a:ea typeface="DM Sans"/>
              <a:cs typeface="DM Sans"/>
              <a:sym typeface="DM Sans"/>
            </a:endParaRPr>
          </a:p>
          <a:p>
            <a:pPr indent="0" lvl="0" marL="0" marR="0" rtl="0" algn="just">
              <a:lnSpc>
                <a:spcPct val="150000"/>
              </a:lnSpc>
              <a:spcBef>
                <a:spcPts val="60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A continuación, les compartimos los archivos más comunes para vectores:</a:t>
            </a:r>
            <a:endParaRPr b="0" i="0" sz="1350" u="none" cap="none" strike="noStrike">
              <a:solidFill>
                <a:srgbClr val="000000"/>
              </a:solidFill>
              <a:latin typeface="DM Sans"/>
              <a:ea typeface="DM Sans"/>
              <a:cs typeface="DM Sans"/>
              <a:sym typeface="DM Sans"/>
            </a:endParaRPr>
          </a:p>
          <a:p>
            <a:pPr indent="-285750" lvl="0" marL="285750" marR="0" rtl="0" algn="just">
              <a:lnSpc>
                <a:spcPct val="150000"/>
              </a:lnSpc>
              <a:spcBef>
                <a:spcPts val="600"/>
              </a:spcBef>
              <a:spcAft>
                <a:spcPts val="0"/>
              </a:spcAft>
              <a:buClr>
                <a:srgbClr val="EA90FF"/>
              </a:buClr>
              <a:buSzPts val="1350"/>
              <a:buFont typeface="DM Sans"/>
              <a:buChar char="✔"/>
            </a:pPr>
            <a:r>
              <a:rPr b="1" i="0" lang="es" sz="1350" u="none" cap="none" strike="noStrike">
                <a:solidFill>
                  <a:schemeClr val="dk1"/>
                </a:solidFill>
                <a:latin typeface="DM Sans"/>
                <a:ea typeface="DM Sans"/>
                <a:cs typeface="DM Sans"/>
                <a:sym typeface="DM Sans"/>
              </a:rPr>
              <a:t>Shapefile:</a:t>
            </a:r>
            <a:r>
              <a:rPr b="0" i="0" lang="es" sz="1350" u="none" cap="none" strike="noStrike">
                <a:solidFill>
                  <a:schemeClr val="dk1"/>
                </a:solidFill>
                <a:latin typeface="DM Sans"/>
                <a:ea typeface="DM Sans"/>
                <a:cs typeface="DM Sans"/>
                <a:sym typeface="DM Sans"/>
              </a:rPr>
              <a:t> De los formatos más ampliamente difundidos. Están compuestos por más de un archivo y es propiedad de ESRI (creadores de ArcGis).</a:t>
            </a:r>
            <a:endParaRPr b="0" i="0" sz="1350" u="none" cap="none" strike="noStrike">
              <a:solidFill>
                <a:srgbClr val="000000"/>
              </a:solidFill>
              <a:latin typeface="DM Sans"/>
              <a:ea typeface="DM Sans"/>
              <a:cs typeface="DM Sans"/>
              <a:sym typeface="DM Sans"/>
            </a:endParaRPr>
          </a:p>
          <a:p>
            <a:pPr indent="0" lvl="0" marL="457200" marR="0" rtl="0" algn="just">
              <a:lnSpc>
                <a:spcPct val="150000"/>
              </a:lnSpc>
              <a:spcBef>
                <a:spcPts val="6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358" name="Google Shape;358;g22c15784b8b_0_117"/>
          <p:cNvSpPr txBox="1"/>
          <p:nvPr/>
        </p:nvSpPr>
        <p:spPr>
          <a:xfrm>
            <a:off x="4379325" y="1363500"/>
            <a:ext cx="3626700" cy="24165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6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285750" lvl="0" marL="285750" marR="0" rtl="0" algn="just">
              <a:lnSpc>
                <a:spcPct val="150000"/>
              </a:lnSpc>
              <a:spcBef>
                <a:spcPts val="600"/>
              </a:spcBef>
              <a:spcAft>
                <a:spcPts val="0"/>
              </a:spcAft>
              <a:buClr>
                <a:srgbClr val="EA90FF"/>
              </a:buClr>
              <a:buSzPts val="1350"/>
              <a:buFont typeface="DM Sans"/>
              <a:buChar char="✔"/>
            </a:pPr>
            <a:r>
              <a:rPr b="1" i="0" lang="es" sz="1350" u="none" cap="none" strike="noStrike">
                <a:solidFill>
                  <a:schemeClr val="dk1"/>
                </a:solidFill>
                <a:latin typeface="DM Sans"/>
                <a:ea typeface="DM Sans"/>
                <a:cs typeface="DM Sans"/>
                <a:sym typeface="DM Sans"/>
              </a:rPr>
              <a:t>Geojson:</a:t>
            </a:r>
            <a:r>
              <a:rPr b="0" i="0" lang="es" sz="1350" u="none" cap="none" strike="noStrike">
                <a:solidFill>
                  <a:schemeClr val="dk1"/>
                </a:solidFill>
                <a:latin typeface="DM Sans"/>
                <a:ea typeface="DM Sans"/>
                <a:cs typeface="DM Sans"/>
                <a:sym typeface="DM Sans"/>
              </a:rPr>
              <a:t> Son listas basadas en el standard JSON. Por definición desde ya hace unos años es obligatorio usar la proyección WGS84.</a:t>
            </a:r>
            <a:endParaRPr b="0" i="0" sz="1350" u="none" cap="none" strike="noStrike">
              <a:solidFill>
                <a:schemeClr val="dk1"/>
              </a:solidFill>
              <a:latin typeface="DM Sans"/>
              <a:ea typeface="DM Sans"/>
              <a:cs typeface="DM Sans"/>
              <a:sym typeface="DM Sans"/>
            </a:endParaRPr>
          </a:p>
          <a:p>
            <a:pPr indent="-285750" lvl="0" marL="285750" marR="0" rtl="0" algn="just">
              <a:lnSpc>
                <a:spcPct val="150000"/>
              </a:lnSpc>
              <a:spcBef>
                <a:spcPts val="600"/>
              </a:spcBef>
              <a:spcAft>
                <a:spcPts val="0"/>
              </a:spcAft>
              <a:buClr>
                <a:srgbClr val="EA90FF"/>
              </a:buClr>
              <a:buSzPts val="1350"/>
              <a:buFont typeface="DM Sans"/>
              <a:buChar char="✔"/>
            </a:pPr>
            <a:r>
              <a:rPr b="1" i="0" lang="es" sz="1350" u="none" cap="none" strike="noStrike">
                <a:solidFill>
                  <a:schemeClr val="dk1"/>
                </a:solidFill>
                <a:latin typeface="DM Sans"/>
                <a:ea typeface="DM Sans"/>
                <a:cs typeface="DM Sans"/>
                <a:sym typeface="DM Sans"/>
              </a:rPr>
              <a:t>KLM:</a:t>
            </a:r>
            <a:r>
              <a:rPr b="0" i="0" lang="es" sz="1350" u="none" cap="none" strike="noStrike">
                <a:solidFill>
                  <a:schemeClr val="dk1"/>
                </a:solidFill>
                <a:latin typeface="DM Sans"/>
                <a:ea typeface="DM Sans"/>
                <a:cs typeface="DM Sans"/>
                <a:sym typeface="DM Sans"/>
              </a:rPr>
              <a:t> Son etiquetas basadas en XML Modelo ráster.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22c15784b8b_0_126"/>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Archivos de datos espaciales</a:t>
            </a:r>
            <a:endParaRPr b="1" i="0" sz="4000" u="none" cap="none" strike="noStrike">
              <a:solidFill>
                <a:schemeClr val="dk1"/>
              </a:solidFill>
              <a:latin typeface="DM Sans"/>
              <a:ea typeface="DM Sans"/>
              <a:cs typeface="DM Sans"/>
              <a:sym typeface="DM Sans"/>
            </a:endParaRPr>
          </a:p>
        </p:txBody>
      </p:sp>
      <p:sp>
        <p:nvSpPr>
          <p:cNvPr id="364" name="Google Shape;364;g22c15784b8b_0_12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g22c15784b8b_0_12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6" name="Google Shape;366;g22c15784b8b_0_126"/>
          <p:cNvPicPr preferRelativeResize="0"/>
          <p:nvPr/>
        </p:nvPicPr>
        <p:blipFill rotWithShape="1">
          <a:blip r:embed="rId3">
            <a:alphaModFix/>
          </a:blip>
          <a:srcRect b="0" l="0" r="0" t="0"/>
          <a:stretch/>
        </p:blipFill>
        <p:spPr>
          <a:xfrm>
            <a:off x="7823675" y="468000"/>
            <a:ext cx="819925" cy="835253"/>
          </a:xfrm>
          <a:prstGeom prst="rect">
            <a:avLst/>
          </a:prstGeom>
          <a:noFill/>
          <a:ln>
            <a:noFill/>
          </a:ln>
        </p:spPr>
      </p:pic>
      <p:sp>
        <p:nvSpPr>
          <p:cNvPr id="367" name="Google Shape;367;g22c15784b8b_0_126"/>
          <p:cNvSpPr txBox="1"/>
          <p:nvPr/>
        </p:nvSpPr>
        <p:spPr>
          <a:xfrm>
            <a:off x="632961" y="1211258"/>
            <a:ext cx="7821900" cy="27210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60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Tanto vectores como rasters tienen tipos de archivos distintos: </a:t>
            </a:r>
            <a:endParaRPr b="1" i="0" sz="1350" u="none" cap="none" strike="noStrike">
              <a:solidFill>
                <a:srgbClr val="000000"/>
              </a:solidFill>
              <a:latin typeface="DM Sans"/>
              <a:ea typeface="DM Sans"/>
              <a:cs typeface="DM Sans"/>
              <a:sym typeface="DM Sans"/>
            </a:endParaRPr>
          </a:p>
          <a:p>
            <a:pPr indent="0" lvl="0" marL="0" marR="0" rtl="0" algn="just">
              <a:lnSpc>
                <a:spcPct val="150000"/>
              </a:lnSpc>
              <a:spcBef>
                <a:spcPts val="60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Archivos más comunes para rasters</a:t>
            </a:r>
            <a:r>
              <a:rPr b="0" i="0" lang="es"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314325" lvl="0" marL="457200" marR="0" rtl="0" algn="just">
              <a:lnSpc>
                <a:spcPct val="150000"/>
              </a:lnSpc>
              <a:spcBef>
                <a:spcPts val="600"/>
              </a:spcBef>
              <a:spcAft>
                <a:spcPts val="0"/>
              </a:spcAft>
              <a:buClr>
                <a:srgbClr val="EF89D2"/>
              </a:buClr>
              <a:buSzPts val="1350"/>
              <a:buFont typeface="DM Sans"/>
              <a:buChar char="✔"/>
            </a:pPr>
            <a:r>
              <a:rPr b="0" i="0" lang="es" sz="1350" u="none" cap="none" strike="noStrike">
                <a:solidFill>
                  <a:srgbClr val="000000"/>
                </a:solidFill>
                <a:latin typeface="DM Sans"/>
                <a:ea typeface="DM Sans"/>
                <a:cs typeface="DM Sans"/>
                <a:sym typeface="DM Sans"/>
              </a:rPr>
              <a:t>GeoTIFF</a:t>
            </a:r>
            <a:endParaRPr b="0" i="0" sz="1350" u="none" cap="none" strike="noStrike">
              <a:solidFill>
                <a:srgbClr val="000000"/>
              </a:solidFill>
              <a:latin typeface="DM Sans"/>
              <a:ea typeface="DM Sans"/>
              <a:cs typeface="DM Sans"/>
              <a:sym typeface="DM Sans"/>
            </a:endParaRPr>
          </a:p>
          <a:p>
            <a:pPr indent="-314325" lvl="0" marL="457200" marR="0" rtl="0" algn="just">
              <a:lnSpc>
                <a:spcPct val="150000"/>
              </a:lnSpc>
              <a:spcBef>
                <a:spcPts val="0"/>
              </a:spcBef>
              <a:spcAft>
                <a:spcPts val="0"/>
              </a:spcAft>
              <a:buClr>
                <a:srgbClr val="EF89D2"/>
              </a:buClr>
              <a:buSzPts val="1350"/>
              <a:buFont typeface="DM Sans"/>
              <a:buChar char="✔"/>
            </a:pPr>
            <a:r>
              <a:rPr b="0" i="0" lang="es" sz="1350" u="none" cap="none" strike="noStrike">
                <a:solidFill>
                  <a:srgbClr val="000000"/>
                </a:solidFill>
                <a:latin typeface="DM Sans"/>
                <a:ea typeface="DM Sans"/>
                <a:cs typeface="DM Sans"/>
                <a:sym typeface="DM Sans"/>
              </a:rPr>
              <a:t>JPEG(2000)</a:t>
            </a:r>
            <a:endParaRPr b="0" i="0" sz="1350" u="none" cap="none" strike="noStrike">
              <a:solidFill>
                <a:srgbClr val="000000"/>
              </a:solidFill>
              <a:latin typeface="DM Sans"/>
              <a:ea typeface="DM Sans"/>
              <a:cs typeface="DM Sans"/>
              <a:sym typeface="DM Sans"/>
            </a:endParaRPr>
          </a:p>
          <a:p>
            <a:pPr indent="0" lvl="0" marL="0" marR="0" rtl="0" algn="just">
              <a:lnSpc>
                <a:spcPct val="150000"/>
              </a:lnSpc>
              <a:spcBef>
                <a:spcPts val="600"/>
              </a:spcBef>
              <a:spcAft>
                <a:spcPts val="0"/>
              </a:spcAft>
              <a:buClr>
                <a:srgbClr val="000000"/>
              </a:buClr>
              <a:buSzPts val="1350"/>
              <a:buFont typeface="Arial"/>
              <a:buNone/>
            </a:pPr>
            <a:r>
              <a:t/>
            </a:r>
            <a:endParaRPr b="0" i="0" sz="135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50000"/>
              </a:lnSpc>
              <a:spcBef>
                <a:spcPts val="600"/>
              </a:spcBef>
              <a:spcAft>
                <a:spcPts val="0"/>
              </a:spcAft>
              <a:buClr>
                <a:srgbClr val="000000"/>
              </a:buClr>
              <a:buSzPts val="1350"/>
              <a:buFont typeface="Arial"/>
              <a:buNone/>
            </a:pPr>
            <a:r>
              <a:t/>
            </a:r>
            <a:endParaRPr b="0" i="0" sz="1350" u="none" cap="none" strike="noStrike">
              <a:solidFill>
                <a:srgbClr val="000000"/>
              </a:solidFill>
              <a:latin typeface="Helvetica Neue Light"/>
              <a:ea typeface="Helvetica Neue Light"/>
              <a:cs typeface="Helvetica Neue Light"/>
              <a:sym typeface="Helvetica Neue Light"/>
            </a:endParaRPr>
          </a:p>
        </p:txBody>
      </p:sp>
      <p:pic>
        <p:nvPicPr>
          <p:cNvPr descr="Las distintas edades de los documentos en los Archivos" id="368" name="Google Shape;368;g22c15784b8b_0_126"/>
          <p:cNvPicPr preferRelativeResize="0"/>
          <p:nvPr/>
        </p:nvPicPr>
        <p:blipFill rotWithShape="1">
          <a:blip r:embed="rId4">
            <a:alphaModFix/>
          </a:blip>
          <a:srcRect b="0" l="0" r="0" t="0"/>
          <a:stretch/>
        </p:blipFill>
        <p:spPr>
          <a:xfrm>
            <a:off x="4545758" y="1966432"/>
            <a:ext cx="3711068" cy="2474045"/>
          </a:xfrm>
          <a:prstGeom prst="rect">
            <a:avLst/>
          </a:prstGeom>
          <a:noFill/>
          <a:ln>
            <a:noFill/>
          </a:ln>
        </p:spPr>
      </p:pic>
      <p:pic>
        <p:nvPicPr>
          <p:cNvPr id="369" name="Google Shape;369;g22c15784b8b_0_126"/>
          <p:cNvPicPr preferRelativeResize="0"/>
          <p:nvPr/>
        </p:nvPicPr>
        <p:blipFill rotWithShape="1">
          <a:blip r:embed="rId5">
            <a:alphaModFix/>
          </a:blip>
          <a:srcRect b="0" l="0" r="0" t="0"/>
          <a:stretch/>
        </p:blipFill>
        <p:spPr>
          <a:xfrm>
            <a:off x="1217150" y="2686900"/>
            <a:ext cx="2883125" cy="1809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Definición de Plotly</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22c15784b8b_0_136"/>
          <p:cNvSpPr txBox="1"/>
          <p:nvPr/>
        </p:nvSpPr>
        <p:spPr>
          <a:xfrm>
            <a:off x="1155950" y="2119350"/>
            <a:ext cx="66201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Sistemas de coordenadas de referencia</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22c15784b8b_0_140"/>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Sistemas de referencia</a:t>
            </a:r>
            <a:endParaRPr b="1" i="0" sz="4000" u="none" cap="none" strike="noStrike">
              <a:solidFill>
                <a:schemeClr val="dk1"/>
              </a:solidFill>
              <a:latin typeface="DM Sans"/>
              <a:ea typeface="DM Sans"/>
              <a:cs typeface="DM Sans"/>
              <a:sym typeface="DM Sans"/>
            </a:endParaRPr>
          </a:p>
        </p:txBody>
      </p:sp>
      <p:sp>
        <p:nvSpPr>
          <p:cNvPr id="380" name="Google Shape;380;g22c15784b8b_0_14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g22c15784b8b_0_14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g22c15784b8b_0_140"/>
          <p:cNvPicPr preferRelativeResize="0"/>
          <p:nvPr/>
        </p:nvPicPr>
        <p:blipFill rotWithShape="1">
          <a:blip r:embed="rId3">
            <a:alphaModFix/>
          </a:blip>
          <a:srcRect b="0" l="0" r="0" t="0"/>
          <a:stretch/>
        </p:blipFill>
        <p:spPr>
          <a:xfrm>
            <a:off x="7823675" y="468000"/>
            <a:ext cx="819925" cy="835253"/>
          </a:xfrm>
          <a:prstGeom prst="rect">
            <a:avLst/>
          </a:prstGeom>
          <a:noFill/>
          <a:ln>
            <a:noFill/>
          </a:ln>
        </p:spPr>
      </p:pic>
      <p:sp>
        <p:nvSpPr>
          <p:cNvPr id="383" name="Google Shape;383;g22c15784b8b_0_140"/>
          <p:cNvSpPr txBox="1"/>
          <p:nvPr/>
        </p:nvSpPr>
        <p:spPr>
          <a:xfrm>
            <a:off x="723050" y="1456675"/>
            <a:ext cx="2877900" cy="27210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60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Como mencionamos, todos los datos espaciales tienen implícita o explícitamente una ubicación en la tierra y para trabajar con datos geo-referenciados, tenemos que saber en qué unidad de medida se encuentran expresados.</a:t>
            </a:r>
            <a:endParaRPr b="0" i="0" sz="1350" u="none" cap="none" strike="noStrike">
              <a:solidFill>
                <a:srgbClr val="000000"/>
              </a:solidFill>
              <a:latin typeface="Helvetica Neue Light"/>
              <a:ea typeface="Helvetica Neue Light"/>
              <a:cs typeface="Helvetica Neue Light"/>
              <a:sym typeface="Helvetica Neue Light"/>
            </a:endParaRPr>
          </a:p>
        </p:txBody>
      </p:sp>
      <p:pic>
        <p:nvPicPr>
          <p:cNvPr descr="Sistema de coordenadas de referencia" id="384" name="Google Shape;384;g22c15784b8b_0_140"/>
          <p:cNvPicPr preferRelativeResize="0"/>
          <p:nvPr/>
        </p:nvPicPr>
        <p:blipFill rotWithShape="1">
          <a:blip r:embed="rId4">
            <a:alphaModFix/>
          </a:blip>
          <a:srcRect b="0" l="0" r="0" t="0"/>
          <a:stretch/>
        </p:blipFill>
        <p:spPr>
          <a:xfrm>
            <a:off x="4098575" y="1803175"/>
            <a:ext cx="4177475" cy="2141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2c15784b8b_0_149"/>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Sistemas de referencia</a:t>
            </a:r>
            <a:endParaRPr b="1" i="0" sz="4000" u="none" cap="none" strike="noStrike">
              <a:solidFill>
                <a:schemeClr val="dk1"/>
              </a:solidFill>
              <a:latin typeface="DM Sans"/>
              <a:ea typeface="DM Sans"/>
              <a:cs typeface="DM Sans"/>
              <a:sym typeface="DM Sans"/>
            </a:endParaRPr>
          </a:p>
        </p:txBody>
      </p:sp>
      <p:sp>
        <p:nvSpPr>
          <p:cNvPr id="390" name="Google Shape;390;g22c15784b8b_0_14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g22c15784b8b_0_14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2" name="Google Shape;392;g22c15784b8b_0_149"/>
          <p:cNvPicPr preferRelativeResize="0"/>
          <p:nvPr/>
        </p:nvPicPr>
        <p:blipFill rotWithShape="1">
          <a:blip r:embed="rId3">
            <a:alphaModFix/>
          </a:blip>
          <a:srcRect b="0" l="0" r="0" t="0"/>
          <a:stretch/>
        </p:blipFill>
        <p:spPr>
          <a:xfrm>
            <a:off x="7823675" y="468000"/>
            <a:ext cx="819925" cy="835253"/>
          </a:xfrm>
          <a:prstGeom prst="rect">
            <a:avLst/>
          </a:prstGeom>
          <a:noFill/>
          <a:ln>
            <a:noFill/>
          </a:ln>
        </p:spPr>
      </p:pic>
      <p:pic>
        <p:nvPicPr>
          <p:cNvPr id="393" name="Google Shape;393;g22c15784b8b_0_149"/>
          <p:cNvPicPr preferRelativeResize="0"/>
          <p:nvPr/>
        </p:nvPicPr>
        <p:blipFill rotWithShape="1">
          <a:blip r:embed="rId4">
            <a:alphaModFix/>
          </a:blip>
          <a:srcRect b="0" l="0" r="0" t="0"/>
          <a:stretch/>
        </p:blipFill>
        <p:spPr>
          <a:xfrm>
            <a:off x="473350" y="1303260"/>
            <a:ext cx="4280225" cy="3320915"/>
          </a:xfrm>
          <a:prstGeom prst="rect">
            <a:avLst/>
          </a:prstGeom>
          <a:noFill/>
          <a:ln>
            <a:noFill/>
          </a:ln>
        </p:spPr>
      </p:pic>
      <p:pic>
        <p:nvPicPr>
          <p:cNvPr id="394" name="Google Shape;394;g22c15784b8b_0_149"/>
          <p:cNvPicPr preferRelativeResize="0"/>
          <p:nvPr/>
        </p:nvPicPr>
        <p:blipFill rotWithShape="1">
          <a:blip r:embed="rId5">
            <a:alphaModFix/>
          </a:blip>
          <a:srcRect b="0" l="0" r="0" t="0"/>
          <a:stretch/>
        </p:blipFill>
        <p:spPr>
          <a:xfrm>
            <a:off x="4753575" y="1303251"/>
            <a:ext cx="3860875" cy="3232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grpSp>
        <p:nvGrpSpPr>
          <p:cNvPr id="399" name="Google Shape;399;g22c15784b8b_0_158"/>
          <p:cNvGrpSpPr/>
          <p:nvPr/>
        </p:nvGrpSpPr>
        <p:grpSpPr>
          <a:xfrm>
            <a:off x="457338" y="468286"/>
            <a:ext cx="431100" cy="431100"/>
            <a:chOff x="4616400" y="1950761"/>
            <a:chExt cx="431100" cy="431100"/>
          </a:xfrm>
        </p:grpSpPr>
        <p:sp>
          <p:nvSpPr>
            <p:cNvPr id="400" name="Google Shape;400;g22c15784b8b_0_158"/>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1" name="Google Shape;401;g22c15784b8b_0_158"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402" name="Google Shape;402;g22c15784b8b_0_158"/>
          <p:cNvSpPr txBox="1"/>
          <p:nvPr/>
        </p:nvSpPr>
        <p:spPr>
          <a:xfrm>
            <a:off x="582275" y="1001700"/>
            <a:ext cx="8124600" cy="314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chemeClr val="dk1"/>
                </a:solidFill>
                <a:latin typeface="DM Sans"/>
                <a:ea typeface="DM Sans"/>
                <a:cs typeface="DM Sans"/>
                <a:sym typeface="DM Sans"/>
              </a:rPr>
              <a:t>“Sigue nos dice que algo peso 10 no podemos saber si son gramos, kilos o toneladas. Esto significa que un conjunto de coordenadas por sí solas, no alcanzan para saber de qué posición en la tierra estamos hablando”</a:t>
            </a:r>
            <a:endParaRPr b="0" i="0" sz="24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chemeClr val="dk1"/>
                </a:solidFill>
                <a:latin typeface="DM Sans"/>
                <a:ea typeface="DM Sans"/>
                <a:cs typeface="DM Sans"/>
                <a:sym typeface="DM Sans"/>
              </a:rPr>
              <a:t>Por tanto, los</a:t>
            </a:r>
            <a:r>
              <a:rPr b="1" i="0" lang="es" sz="2400" u="none" cap="none" strike="noStrike">
                <a:solidFill>
                  <a:schemeClr val="dk1"/>
                </a:solidFill>
                <a:latin typeface="DM Sans"/>
                <a:ea typeface="DM Sans"/>
                <a:cs typeface="DM Sans"/>
                <a:sym typeface="DM Sans"/>
              </a:rPr>
              <a:t> </a:t>
            </a:r>
            <a:r>
              <a:rPr b="1" i="0" lang="es" sz="2400" u="none" cap="none" strike="noStrike">
                <a:solidFill>
                  <a:srgbClr val="EAFF6A"/>
                </a:solidFill>
                <a:latin typeface="DM Sans"/>
                <a:ea typeface="DM Sans"/>
                <a:cs typeface="DM Sans"/>
                <a:sym typeface="DM Sans"/>
              </a:rPr>
              <a:t>Sistemas de Coordenada de referencia (CRS) </a:t>
            </a:r>
            <a:r>
              <a:rPr b="0" i="0" lang="es" sz="2400" u="none" cap="none" strike="noStrike">
                <a:solidFill>
                  <a:schemeClr val="lt1"/>
                </a:solidFill>
                <a:latin typeface="DM Sans"/>
                <a:ea typeface="DM Sans"/>
                <a:cs typeface="DM Sans"/>
                <a:sym typeface="DM Sans"/>
              </a:rPr>
              <a:t>identifican la “unidad” en la que están expresados nuestros datos espaciales</a:t>
            </a:r>
            <a:endParaRPr b="1" i="0" sz="2400" u="none" cap="none" strike="noStrike">
              <a:solidFill>
                <a:srgbClr val="EAFF6A"/>
              </a:solidFill>
              <a:latin typeface="DM Sans"/>
              <a:ea typeface="DM Sans"/>
              <a:cs typeface="DM Sans"/>
              <a:sym typeface="DM Sans"/>
            </a:endParaRPr>
          </a:p>
        </p:txBody>
      </p:sp>
      <p:sp>
        <p:nvSpPr>
          <p:cNvPr id="403" name="Google Shape;403;g22c15784b8b_0_158"/>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22c15784b8b_0_166"/>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Sistemas de referencia</a:t>
            </a:r>
            <a:endParaRPr b="1" i="0" sz="4000" u="none" cap="none" strike="noStrike">
              <a:solidFill>
                <a:schemeClr val="dk1"/>
              </a:solidFill>
              <a:latin typeface="DM Sans"/>
              <a:ea typeface="DM Sans"/>
              <a:cs typeface="DM Sans"/>
              <a:sym typeface="DM Sans"/>
            </a:endParaRPr>
          </a:p>
        </p:txBody>
      </p:sp>
      <p:sp>
        <p:nvSpPr>
          <p:cNvPr id="409" name="Google Shape;409;g22c15784b8b_0_16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g22c15784b8b_0_16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1" name="Google Shape;411;g22c15784b8b_0_166"/>
          <p:cNvPicPr preferRelativeResize="0"/>
          <p:nvPr/>
        </p:nvPicPr>
        <p:blipFill rotWithShape="1">
          <a:blip r:embed="rId3">
            <a:alphaModFix/>
          </a:blip>
          <a:srcRect b="0" l="0" r="0" t="0"/>
          <a:stretch/>
        </p:blipFill>
        <p:spPr>
          <a:xfrm>
            <a:off x="7823675" y="468000"/>
            <a:ext cx="819925" cy="835253"/>
          </a:xfrm>
          <a:prstGeom prst="rect">
            <a:avLst/>
          </a:prstGeom>
          <a:noFill/>
          <a:ln>
            <a:noFill/>
          </a:ln>
        </p:spPr>
      </p:pic>
      <p:sp>
        <p:nvSpPr>
          <p:cNvPr id="412" name="Google Shape;412;g22c15784b8b_0_166"/>
          <p:cNvSpPr txBox="1"/>
          <p:nvPr/>
        </p:nvSpPr>
        <p:spPr>
          <a:xfrm>
            <a:off x="1134725" y="1445750"/>
            <a:ext cx="69840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60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Hay dos diferentes tipos de sistemas de referencia de coordenadas:</a:t>
            </a:r>
            <a:endParaRPr b="0" i="0" sz="1350" u="none" cap="none" strike="noStrike">
              <a:solidFill>
                <a:srgbClr val="000000"/>
              </a:solidFill>
              <a:latin typeface="DM Sans"/>
              <a:ea typeface="DM Sans"/>
              <a:cs typeface="DM Sans"/>
              <a:sym typeface="DM Sans"/>
            </a:endParaRPr>
          </a:p>
        </p:txBody>
      </p:sp>
      <p:sp>
        <p:nvSpPr>
          <p:cNvPr id="413" name="Google Shape;413;g22c15784b8b_0_166"/>
          <p:cNvSpPr/>
          <p:nvPr/>
        </p:nvSpPr>
        <p:spPr>
          <a:xfrm>
            <a:off x="1968650" y="2191926"/>
            <a:ext cx="1174200" cy="1174200"/>
          </a:xfrm>
          <a:prstGeom prst="ellipse">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414" name="Google Shape;414;g22c15784b8b_0_166"/>
          <p:cNvSpPr/>
          <p:nvPr/>
        </p:nvSpPr>
        <p:spPr>
          <a:xfrm>
            <a:off x="5886782" y="2191926"/>
            <a:ext cx="1174200" cy="1174200"/>
          </a:xfrm>
          <a:prstGeom prst="ellipse">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pic>
        <p:nvPicPr>
          <p:cNvPr id="415" name="Google Shape;415;g22c15784b8b_0_166"/>
          <p:cNvPicPr preferRelativeResize="0"/>
          <p:nvPr/>
        </p:nvPicPr>
        <p:blipFill rotWithShape="1">
          <a:blip r:embed="rId4">
            <a:alphaModFix/>
          </a:blip>
          <a:srcRect b="0" l="0" r="0" t="0"/>
          <a:stretch/>
        </p:blipFill>
        <p:spPr>
          <a:xfrm>
            <a:off x="2145800" y="2369063"/>
            <a:ext cx="819924" cy="819924"/>
          </a:xfrm>
          <a:prstGeom prst="rect">
            <a:avLst/>
          </a:prstGeom>
          <a:noFill/>
          <a:ln>
            <a:noFill/>
          </a:ln>
        </p:spPr>
      </p:pic>
      <p:pic>
        <p:nvPicPr>
          <p:cNvPr id="416" name="Google Shape;416;g22c15784b8b_0_166"/>
          <p:cNvPicPr preferRelativeResize="0"/>
          <p:nvPr/>
        </p:nvPicPr>
        <p:blipFill rotWithShape="1">
          <a:blip r:embed="rId5">
            <a:alphaModFix/>
          </a:blip>
          <a:srcRect b="0" l="0" r="0" t="0"/>
          <a:stretch/>
        </p:blipFill>
        <p:spPr>
          <a:xfrm>
            <a:off x="6063912" y="2313925"/>
            <a:ext cx="819924" cy="819924"/>
          </a:xfrm>
          <a:prstGeom prst="rect">
            <a:avLst/>
          </a:prstGeom>
          <a:noFill/>
          <a:ln>
            <a:noFill/>
          </a:ln>
        </p:spPr>
      </p:pic>
      <p:sp>
        <p:nvSpPr>
          <p:cNvPr id="417" name="Google Shape;417;g22c15784b8b_0_166"/>
          <p:cNvSpPr txBox="1"/>
          <p:nvPr/>
        </p:nvSpPr>
        <p:spPr>
          <a:xfrm>
            <a:off x="1134725" y="3463125"/>
            <a:ext cx="3000000" cy="7041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60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Sistema de Coordenadas Geográfica</a:t>
            </a:r>
            <a:endParaRPr b="0" i="0" sz="1350" u="none" cap="none" strike="noStrike">
              <a:solidFill>
                <a:srgbClr val="000000"/>
              </a:solidFill>
              <a:latin typeface="DM Sans"/>
              <a:ea typeface="DM Sans"/>
              <a:cs typeface="DM Sans"/>
              <a:sym typeface="DM Sans"/>
            </a:endParaRPr>
          </a:p>
        </p:txBody>
      </p:sp>
      <p:sp>
        <p:nvSpPr>
          <p:cNvPr id="418" name="Google Shape;418;g22c15784b8b_0_166"/>
          <p:cNvSpPr txBox="1"/>
          <p:nvPr/>
        </p:nvSpPr>
        <p:spPr>
          <a:xfrm>
            <a:off x="4973863" y="3503813"/>
            <a:ext cx="3000000" cy="7041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60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Sistema de Coordenadas Proyectada</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22c15784b8b_0_180"/>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Sistemas de referencia</a:t>
            </a:r>
            <a:endParaRPr b="1" i="0" sz="4000" u="none" cap="none" strike="noStrike">
              <a:solidFill>
                <a:schemeClr val="dk1"/>
              </a:solidFill>
              <a:latin typeface="DM Sans"/>
              <a:ea typeface="DM Sans"/>
              <a:cs typeface="DM Sans"/>
              <a:sym typeface="DM Sans"/>
            </a:endParaRPr>
          </a:p>
        </p:txBody>
      </p:sp>
      <p:sp>
        <p:nvSpPr>
          <p:cNvPr id="424" name="Google Shape;424;g22c15784b8b_0_18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g22c15784b8b_0_18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6" name="Google Shape;426;g22c15784b8b_0_180"/>
          <p:cNvPicPr preferRelativeResize="0"/>
          <p:nvPr/>
        </p:nvPicPr>
        <p:blipFill rotWithShape="1">
          <a:blip r:embed="rId3">
            <a:alphaModFix/>
          </a:blip>
          <a:srcRect b="0" l="0" r="0" t="0"/>
          <a:stretch/>
        </p:blipFill>
        <p:spPr>
          <a:xfrm>
            <a:off x="7823675" y="468000"/>
            <a:ext cx="819925" cy="835253"/>
          </a:xfrm>
          <a:prstGeom prst="rect">
            <a:avLst/>
          </a:prstGeom>
          <a:noFill/>
          <a:ln>
            <a:noFill/>
          </a:ln>
        </p:spPr>
      </p:pic>
      <p:sp>
        <p:nvSpPr>
          <p:cNvPr id="427" name="Google Shape;427;g22c15784b8b_0_180"/>
          <p:cNvSpPr txBox="1"/>
          <p:nvPr/>
        </p:nvSpPr>
        <p:spPr>
          <a:xfrm>
            <a:off x="591500" y="1303250"/>
            <a:ext cx="3169800" cy="1107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60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Utilizan los grados de latitud y longitud y en ocasiones un valor de altitud para definir la situación de un punto sobre la superficie terrestre. El sistema más popular se denomina WGS 84 (World Geodetic System).</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60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28" name="Google Shape;428;g22c15784b8b_0_180"/>
          <p:cNvSpPr/>
          <p:nvPr/>
        </p:nvSpPr>
        <p:spPr>
          <a:xfrm>
            <a:off x="5910595" y="3538975"/>
            <a:ext cx="738900" cy="738900"/>
          </a:xfrm>
          <a:prstGeom prst="ellipse">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pic>
        <p:nvPicPr>
          <p:cNvPr id="429" name="Google Shape;429;g22c15784b8b_0_180"/>
          <p:cNvPicPr preferRelativeResize="0"/>
          <p:nvPr/>
        </p:nvPicPr>
        <p:blipFill rotWithShape="1">
          <a:blip r:embed="rId4">
            <a:alphaModFix/>
          </a:blip>
          <a:srcRect b="0" l="0" r="0" t="0"/>
          <a:stretch/>
        </p:blipFill>
        <p:spPr>
          <a:xfrm>
            <a:off x="4565574" y="1237712"/>
            <a:ext cx="3357750" cy="2105500"/>
          </a:xfrm>
          <a:prstGeom prst="rect">
            <a:avLst/>
          </a:prstGeom>
          <a:noFill/>
          <a:ln>
            <a:noFill/>
          </a:ln>
        </p:spPr>
      </p:pic>
      <p:pic>
        <p:nvPicPr>
          <p:cNvPr id="430" name="Google Shape;430;g22c15784b8b_0_180"/>
          <p:cNvPicPr preferRelativeResize="0"/>
          <p:nvPr/>
        </p:nvPicPr>
        <p:blipFill rotWithShape="1">
          <a:blip r:embed="rId5">
            <a:alphaModFix/>
          </a:blip>
          <a:srcRect b="0" l="0" r="0" t="0"/>
          <a:stretch/>
        </p:blipFill>
        <p:spPr>
          <a:xfrm>
            <a:off x="6022072" y="3650444"/>
            <a:ext cx="515962" cy="51596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22c15784b8b_0_191"/>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Sistemas de referencia</a:t>
            </a:r>
            <a:endParaRPr b="1" i="0" sz="4000" u="none" cap="none" strike="noStrike">
              <a:solidFill>
                <a:schemeClr val="dk1"/>
              </a:solidFill>
              <a:latin typeface="DM Sans"/>
              <a:ea typeface="DM Sans"/>
              <a:cs typeface="DM Sans"/>
              <a:sym typeface="DM Sans"/>
            </a:endParaRPr>
          </a:p>
        </p:txBody>
      </p:sp>
      <p:sp>
        <p:nvSpPr>
          <p:cNvPr id="436" name="Google Shape;436;g22c15784b8b_0_19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g22c15784b8b_0_19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8" name="Google Shape;438;g22c15784b8b_0_191"/>
          <p:cNvPicPr preferRelativeResize="0"/>
          <p:nvPr/>
        </p:nvPicPr>
        <p:blipFill rotWithShape="1">
          <a:blip r:embed="rId3">
            <a:alphaModFix/>
          </a:blip>
          <a:srcRect b="0" l="0" r="0" t="0"/>
          <a:stretch/>
        </p:blipFill>
        <p:spPr>
          <a:xfrm>
            <a:off x="7823675" y="468000"/>
            <a:ext cx="819925" cy="835253"/>
          </a:xfrm>
          <a:prstGeom prst="rect">
            <a:avLst/>
          </a:prstGeom>
          <a:noFill/>
          <a:ln>
            <a:noFill/>
          </a:ln>
        </p:spPr>
      </p:pic>
      <p:sp>
        <p:nvSpPr>
          <p:cNvPr id="439" name="Google Shape;439;g22c15784b8b_0_191"/>
          <p:cNvSpPr/>
          <p:nvPr/>
        </p:nvSpPr>
        <p:spPr>
          <a:xfrm>
            <a:off x="5662477" y="3362350"/>
            <a:ext cx="876300" cy="876600"/>
          </a:xfrm>
          <a:prstGeom prst="ellipse">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pic>
        <p:nvPicPr>
          <p:cNvPr id="440" name="Google Shape;440;g22c15784b8b_0_191"/>
          <p:cNvPicPr preferRelativeResize="0"/>
          <p:nvPr/>
        </p:nvPicPr>
        <p:blipFill rotWithShape="1">
          <a:blip r:embed="rId4">
            <a:alphaModFix/>
          </a:blip>
          <a:srcRect b="0" l="0" r="0" t="0"/>
          <a:stretch/>
        </p:blipFill>
        <p:spPr>
          <a:xfrm>
            <a:off x="5794691" y="3498786"/>
            <a:ext cx="612010" cy="612010"/>
          </a:xfrm>
          <a:prstGeom prst="rect">
            <a:avLst/>
          </a:prstGeom>
          <a:noFill/>
          <a:ln>
            <a:noFill/>
          </a:ln>
        </p:spPr>
      </p:pic>
      <p:sp>
        <p:nvSpPr>
          <p:cNvPr id="441" name="Google Shape;441;g22c15784b8b_0_191"/>
          <p:cNvSpPr txBox="1"/>
          <p:nvPr/>
        </p:nvSpPr>
        <p:spPr>
          <a:xfrm>
            <a:off x="624800" y="1206900"/>
            <a:ext cx="2878500" cy="25743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60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Se define sobre una superficie plana de dos dimensiones. A diferencia de un sistema de coordenadas geográficas, un sistema de coordenadas proyectadas posee longitudes, ángulos y áreas constantes en las dos dimensiones.</a:t>
            </a:r>
            <a:endParaRPr b="0" i="0" sz="1350" u="none" cap="none" strike="noStrike">
              <a:solidFill>
                <a:srgbClr val="000000"/>
              </a:solidFill>
              <a:latin typeface="DM Sans"/>
              <a:ea typeface="DM Sans"/>
              <a:cs typeface="DM Sans"/>
              <a:sym typeface="DM Sans"/>
            </a:endParaRPr>
          </a:p>
        </p:txBody>
      </p:sp>
      <p:pic>
        <p:nvPicPr>
          <p:cNvPr id="442" name="Google Shape;442;g22c15784b8b_0_191"/>
          <p:cNvPicPr preferRelativeResize="0"/>
          <p:nvPr/>
        </p:nvPicPr>
        <p:blipFill rotWithShape="1">
          <a:blip r:embed="rId5">
            <a:alphaModFix/>
          </a:blip>
          <a:srcRect b="0" l="0" r="0" t="0"/>
          <a:stretch/>
        </p:blipFill>
        <p:spPr>
          <a:xfrm>
            <a:off x="4278263" y="1522500"/>
            <a:ext cx="3425807" cy="16803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22c15784b8b_0_202"/>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Sistemas de referencia</a:t>
            </a:r>
            <a:endParaRPr b="1" i="0" sz="4000" u="none" cap="none" strike="noStrike">
              <a:solidFill>
                <a:schemeClr val="dk1"/>
              </a:solidFill>
              <a:latin typeface="DM Sans"/>
              <a:ea typeface="DM Sans"/>
              <a:cs typeface="DM Sans"/>
              <a:sym typeface="DM Sans"/>
            </a:endParaRPr>
          </a:p>
        </p:txBody>
      </p:sp>
      <p:sp>
        <p:nvSpPr>
          <p:cNvPr id="448" name="Google Shape;448;g22c15784b8b_0_20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g22c15784b8b_0_20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0" name="Google Shape;450;g22c15784b8b_0_202"/>
          <p:cNvPicPr preferRelativeResize="0"/>
          <p:nvPr/>
        </p:nvPicPr>
        <p:blipFill rotWithShape="1">
          <a:blip r:embed="rId3">
            <a:alphaModFix/>
          </a:blip>
          <a:srcRect b="0" l="0" r="0" t="0"/>
          <a:stretch/>
        </p:blipFill>
        <p:spPr>
          <a:xfrm>
            <a:off x="7823675" y="468000"/>
            <a:ext cx="819925" cy="835253"/>
          </a:xfrm>
          <a:prstGeom prst="rect">
            <a:avLst/>
          </a:prstGeom>
          <a:noFill/>
          <a:ln>
            <a:noFill/>
          </a:ln>
        </p:spPr>
      </p:pic>
      <p:sp>
        <p:nvSpPr>
          <p:cNvPr id="451" name="Google Shape;451;g22c15784b8b_0_202"/>
          <p:cNvSpPr txBox="1"/>
          <p:nvPr/>
        </p:nvSpPr>
        <p:spPr>
          <a:xfrm>
            <a:off x="549195" y="1211250"/>
            <a:ext cx="4537800" cy="2721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60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El mundo del Análisis de Datos geoespaciales es un tema muy apasionante y también complejo, pero al final de la clase, en la diapositiva de material ampliado, te compartimos algunos links de interés para que puedas seguir aprendiendo aún más.</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60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215900" lvl="0" marL="285750" marR="0" rtl="0" algn="ctr">
              <a:lnSpc>
                <a:spcPct val="150000"/>
              </a:lnSpc>
              <a:spcBef>
                <a:spcPts val="600"/>
              </a:spcBef>
              <a:spcAft>
                <a:spcPts val="0"/>
              </a:spcAft>
              <a:buClr>
                <a:srgbClr val="000000"/>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452" name="Google Shape;452;g22c15784b8b_0_202"/>
          <p:cNvPicPr preferRelativeResize="0"/>
          <p:nvPr/>
        </p:nvPicPr>
        <p:blipFill rotWithShape="1">
          <a:blip r:embed="rId4">
            <a:alphaModFix/>
          </a:blip>
          <a:srcRect b="0" l="0" r="0" t="0"/>
          <a:stretch/>
        </p:blipFill>
        <p:spPr>
          <a:xfrm>
            <a:off x="5219420" y="1602700"/>
            <a:ext cx="2872276" cy="28722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22c15784b8b_0_211"/>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90FF"/>
                </a:solidFill>
                <a:latin typeface="DM Sans"/>
                <a:ea typeface="DM Sans"/>
                <a:cs typeface="DM Sans"/>
                <a:sym typeface="DM Sans"/>
              </a:rPr>
              <a:t>Mapas y animaciones en Python</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22c15784b8b_0_21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Mapas en Python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40"/>
          <p:cNvSpPr txBox="1"/>
          <p:nvPr/>
        </p:nvSpPr>
        <p:spPr>
          <a:xfrm>
            <a:off x="473350" y="1278750"/>
            <a:ext cx="4316100" cy="258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chemeClr val="dk1"/>
                </a:solidFill>
                <a:latin typeface="DM Sans"/>
                <a:ea typeface="DM Sans"/>
                <a:cs typeface="DM Sans"/>
                <a:sym typeface="DM Sans"/>
              </a:rPr>
              <a:t>La biblioteca plotly de Python es una biblioteca de gráficos interactiva de código abierto que admite más de </a:t>
            </a:r>
            <a:r>
              <a:rPr b="1" i="0" lang="es" sz="1350" u="none" cap="none" strike="noStrike">
                <a:solidFill>
                  <a:schemeClr val="dk1"/>
                </a:solidFill>
                <a:latin typeface="DM Sans"/>
                <a:ea typeface="DM Sans"/>
                <a:cs typeface="DM Sans"/>
                <a:sym typeface="DM Sans"/>
              </a:rPr>
              <a:t>40 tipos de gráficos</a:t>
            </a:r>
            <a:r>
              <a:rPr b="0" i="0" lang="es" sz="1350" u="none" cap="none" strike="noStrike">
                <a:solidFill>
                  <a:schemeClr val="dk1"/>
                </a:solidFill>
                <a:latin typeface="DM Sans"/>
                <a:ea typeface="DM Sans"/>
                <a:cs typeface="DM Sans"/>
                <a:sym typeface="DM Sans"/>
              </a:rPr>
              <a:t> únicos que cubren una amplia gama de casos de uso estadísticos, financieros, geográficos, científicos y tridimensionales.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rPr b="0" i="0" lang="es" sz="1350" u="none" cap="none" strike="noStrike">
                <a:solidFill>
                  <a:schemeClr val="dk1"/>
                </a:solidFill>
                <a:latin typeface="DM Sans"/>
                <a:ea typeface="DM Sans"/>
                <a:cs typeface="DM Sans"/>
                <a:sym typeface="DM Sans"/>
              </a:rPr>
              <a:t>Construido sobre la biblioteca Plotly JavaScript (plotly.js), plotly permite a los usuarios de Python crear hermosas visualizaciones interactivas basadas en la web que se pueden mostrar en cuadernos Jupyter</a:t>
            </a:r>
            <a:endParaRPr b="0" i="0" sz="1350" u="none" cap="none" strike="noStrike">
              <a:solidFill>
                <a:schemeClr val="dk1"/>
              </a:solidFill>
              <a:latin typeface="DM Sans"/>
              <a:ea typeface="DM Sans"/>
              <a:cs typeface="DM Sans"/>
              <a:sym typeface="DM Sans"/>
            </a:endParaRPr>
          </a:p>
        </p:txBody>
      </p:sp>
      <p:pic>
        <p:nvPicPr>
          <p:cNvPr id="110" name="Google Shape;110;p40"/>
          <p:cNvPicPr preferRelativeResize="0"/>
          <p:nvPr/>
        </p:nvPicPr>
        <p:blipFill rotWithShape="1">
          <a:blip r:embed="rId3">
            <a:alphaModFix/>
          </a:blip>
          <a:srcRect b="0" l="0" r="0" t="0"/>
          <a:stretch/>
        </p:blipFill>
        <p:spPr>
          <a:xfrm>
            <a:off x="6889200" y="468000"/>
            <a:ext cx="1754401" cy="877201"/>
          </a:xfrm>
          <a:prstGeom prst="rect">
            <a:avLst/>
          </a:prstGeom>
          <a:noFill/>
          <a:ln>
            <a:noFill/>
          </a:ln>
        </p:spPr>
      </p:pic>
      <p:pic>
        <p:nvPicPr>
          <p:cNvPr id="111" name="Google Shape;111;p40"/>
          <p:cNvPicPr preferRelativeResize="0"/>
          <p:nvPr/>
        </p:nvPicPr>
        <p:blipFill rotWithShape="1">
          <a:blip r:embed="rId4">
            <a:alphaModFix/>
          </a:blip>
          <a:srcRect b="0" l="0" r="0" t="0"/>
          <a:stretch/>
        </p:blipFill>
        <p:spPr>
          <a:xfrm>
            <a:off x="5426350" y="1599687"/>
            <a:ext cx="2370725" cy="2370725"/>
          </a:xfrm>
          <a:prstGeom prst="rect">
            <a:avLst/>
          </a:prstGeom>
          <a:noFill/>
          <a:ln>
            <a:noFill/>
          </a:ln>
        </p:spPr>
      </p:pic>
      <p:sp>
        <p:nvSpPr>
          <p:cNvPr id="112" name="Google Shape;112;p40"/>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Plotly</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22c15784b8b_0_219"/>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Mapas en Python</a:t>
            </a:r>
            <a:endParaRPr b="1" i="0" sz="4000" u="none" cap="none" strike="noStrike">
              <a:solidFill>
                <a:schemeClr val="dk1"/>
              </a:solidFill>
              <a:latin typeface="DM Sans"/>
              <a:ea typeface="DM Sans"/>
              <a:cs typeface="DM Sans"/>
              <a:sym typeface="DM Sans"/>
            </a:endParaRPr>
          </a:p>
        </p:txBody>
      </p:sp>
      <p:sp>
        <p:nvSpPr>
          <p:cNvPr id="468" name="Google Shape;468;g22c15784b8b_0_21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g22c15784b8b_0_21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istoria de Python - Wikipedia, la enciclopedia libre" id="470" name="Google Shape;470;g22c15784b8b_0_219"/>
          <p:cNvPicPr preferRelativeResize="0"/>
          <p:nvPr/>
        </p:nvPicPr>
        <p:blipFill rotWithShape="1">
          <a:blip r:embed="rId3">
            <a:alphaModFix/>
          </a:blip>
          <a:srcRect b="0" l="0" r="0" t="0"/>
          <a:stretch/>
        </p:blipFill>
        <p:spPr>
          <a:xfrm>
            <a:off x="7827774" y="468003"/>
            <a:ext cx="815826" cy="815826"/>
          </a:xfrm>
          <a:prstGeom prst="rect">
            <a:avLst/>
          </a:prstGeom>
          <a:noFill/>
          <a:ln>
            <a:noFill/>
          </a:ln>
        </p:spPr>
      </p:pic>
      <p:sp>
        <p:nvSpPr>
          <p:cNvPr id="471" name="Google Shape;471;g22c15784b8b_0_219"/>
          <p:cNvSpPr txBox="1"/>
          <p:nvPr/>
        </p:nvSpPr>
        <p:spPr>
          <a:xfrm>
            <a:off x="633525" y="1693750"/>
            <a:ext cx="3439200" cy="2309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200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Ahora que ya tenemos un entendimiento común acerca del análisis espacial, hablemos exclusivamente de cuáles son las principales librerías que existen en Python para la creación y representación de mapas como así también, para la manipulación de datos geoespaciales.</a:t>
            </a:r>
            <a:endParaRPr b="0" i="0" sz="1350" u="none" cap="none" strike="noStrike">
              <a:solidFill>
                <a:srgbClr val="000000"/>
              </a:solidFill>
              <a:latin typeface="DM Sans"/>
              <a:ea typeface="DM Sans"/>
              <a:cs typeface="DM Sans"/>
              <a:sym typeface="DM Sans"/>
            </a:endParaRPr>
          </a:p>
          <a:p>
            <a:pPr indent="0" lvl="0" marL="0" marR="0" rtl="0" algn="ctr">
              <a:lnSpc>
                <a:spcPct val="150000"/>
              </a:lnSpc>
              <a:spcBef>
                <a:spcPts val="2000"/>
              </a:spcBef>
              <a:spcAft>
                <a:spcPts val="0"/>
              </a:spcAft>
              <a:buClr>
                <a:srgbClr val="000000"/>
              </a:buClr>
              <a:buSzPts val="1100"/>
              <a:buFont typeface="Arial"/>
              <a:buNone/>
            </a:pPr>
            <a:r>
              <a:rPr b="0" i="0" lang="es" sz="1350" u="none" cap="none" strike="noStrike">
                <a:solidFill>
                  <a:srgbClr val="000000"/>
                </a:solidFill>
                <a:latin typeface="Helvetica Neue Light"/>
                <a:ea typeface="Helvetica Neue Light"/>
                <a:cs typeface="Helvetica Neue Light"/>
                <a:sym typeface="Helvetica Neue Light"/>
              </a:rPr>
              <a:t> </a:t>
            </a:r>
            <a:endParaRPr b="0" i="0" sz="1350" u="none" cap="none" strike="noStrike">
              <a:solidFill>
                <a:srgbClr val="000000"/>
              </a:solidFill>
              <a:latin typeface="Helvetica Neue Light"/>
              <a:ea typeface="Helvetica Neue Light"/>
              <a:cs typeface="Helvetica Neue Light"/>
              <a:sym typeface="Helvetica Neue Light"/>
            </a:endParaRPr>
          </a:p>
        </p:txBody>
      </p:sp>
      <p:pic>
        <p:nvPicPr>
          <p:cNvPr id="472" name="Google Shape;472;g22c15784b8b_0_219"/>
          <p:cNvPicPr preferRelativeResize="0"/>
          <p:nvPr/>
        </p:nvPicPr>
        <p:blipFill rotWithShape="1">
          <a:blip r:embed="rId4">
            <a:alphaModFix/>
          </a:blip>
          <a:srcRect b="0" l="0" r="0" t="0"/>
          <a:stretch/>
        </p:blipFill>
        <p:spPr>
          <a:xfrm>
            <a:off x="4687850" y="2054625"/>
            <a:ext cx="1163250" cy="1285401"/>
          </a:xfrm>
          <a:prstGeom prst="rect">
            <a:avLst/>
          </a:prstGeom>
          <a:noFill/>
          <a:ln>
            <a:noFill/>
          </a:ln>
        </p:spPr>
      </p:pic>
      <p:pic>
        <p:nvPicPr>
          <p:cNvPr id="473" name="Google Shape;473;g22c15784b8b_0_219"/>
          <p:cNvPicPr preferRelativeResize="0"/>
          <p:nvPr/>
        </p:nvPicPr>
        <p:blipFill rotWithShape="1">
          <a:blip r:embed="rId5">
            <a:alphaModFix/>
          </a:blip>
          <a:srcRect b="0" l="0" r="0" t="0"/>
          <a:stretch/>
        </p:blipFill>
        <p:spPr>
          <a:xfrm>
            <a:off x="5662485" y="1485375"/>
            <a:ext cx="1839767" cy="561900"/>
          </a:xfrm>
          <a:prstGeom prst="rect">
            <a:avLst/>
          </a:prstGeom>
          <a:noFill/>
          <a:ln>
            <a:noFill/>
          </a:ln>
        </p:spPr>
      </p:pic>
      <p:pic>
        <p:nvPicPr>
          <p:cNvPr id="474" name="Google Shape;474;g22c15784b8b_0_219"/>
          <p:cNvPicPr preferRelativeResize="0"/>
          <p:nvPr/>
        </p:nvPicPr>
        <p:blipFill rotWithShape="1">
          <a:blip r:embed="rId6">
            <a:alphaModFix/>
          </a:blip>
          <a:srcRect b="0" l="0" r="0" t="0"/>
          <a:stretch/>
        </p:blipFill>
        <p:spPr>
          <a:xfrm>
            <a:off x="6041000" y="2966150"/>
            <a:ext cx="2194950" cy="1117050"/>
          </a:xfrm>
          <a:prstGeom prst="rect">
            <a:avLst/>
          </a:prstGeom>
          <a:noFill/>
          <a:ln>
            <a:noFill/>
          </a:ln>
        </p:spPr>
      </p:pic>
      <p:pic>
        <p:nvPicPr>
          <p:cNvPr id="475" name="Google Shape;475;g22c15784b8b_0_219"/>
          <p:cNvPicPr preferRelativeResize="0"/>
          <p:nvPr/>
        </p:nvPicPr>
        <p:blipFill rotWithShape="1">
          <a:blip r:embed="rId7">
            <a:alphaModFix/>
          </a:blip>
          <a:srcRect b="0" l="0" r="0" t="0"/>
          <a:stretch/>
        </p:blipFill>
        <p:spPr>
          <a:xfrm>
            <a:off x="5970528" y="2157725"/>
            <a:ext cx="2673075" cy="561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22c15784b8b_0_231"/>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Mapas en Python</a:t>
            </a:r>
            <a:endParaRPr b="1" i="0" sz="4000" u="none" cap="none" strike="noStrike">
              <a:solidFill>
                <a:schemeClr val="dk1"/>
              </a:solidFill>
              <a:latin typeface="DM Sans"/>
              <a:ea typeface="DM Sans"/>
              <a:cs typeface="DM Sans"/>
              <a:sym typeface="DM Sans"/>
            </a:endParaRPr>
          </a:p>
        </p:txBody>
      </p:sp>
      <p:sp>
        <p:nvSpPr>
          <p:cNvPr id="481" name="Google Shape;481;g22c15784b8b_0_23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g22c15784b8b_0_23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istoria de Python - Wikipedia, la enciclopedia libre" id="483" name="Google Shape;483;g22c15784b8b_0_231"/>
          <p:cNvPicPr preferRelativeResize="0"/>
          <p:nvPr/>
        </p:nvPicPr>
        <p:blipFill rotWithShape="1">
          <a:blip r:embed="rId3">
            <a:alphaModFix/>
          </a:blip>
          <a:srcRect b="0" l="0" r="0" t="0"/>
          <a:stretch/>
        </p:blipFill>
        <p:spPr>
          <a:xfrm>
            <a:off x="7827774" y="468003"/>
            <a:ext cx="815826" cy="815826"/>
          </a:xfrm>
          <a:prstGeom prst="rect">
            <a:avLst/>
          </a:prstGeom>
          <a:noFill/>
          <a:ln>
            <a:noFill/>
          </a:ln>
        </p:spPr>
      </p:pic>
      <p:sp>
        <p:nvSpPr>
          <p:cNvPr id="484" name="Google Shape;484;g22c15784b8b_0_231"/>
          <p:cNvSpPr txBox="1"/>
          <p:nvPr/>
        </p:nvSpPr>
        <p:spPr>
          <a:xfrm>
            <a:off x="606175" y="1426200"/>
            <a:ext cx="3270600" cy="2721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Resulta importante mencionar, que existen múltiples paquetes disponibles en Python, de los cuales podemos destacar…</a:t>
            </a:r>
            <a:endParaRPr b="0" i="0" sz="1350" u="none" cap="none" strike="noStrike">
              <a:solidFill>
                <a:srgbClr val="000000"/>
              </a:solidFill>
              <a:latin typeface="DM Sans"/>
              <a:ea typeface="DM Sans"/>
              <a:cs typeface="DM Sans"/>
              <a:sym typeface="DM Sans"/>
            </a:endParaRPr>
          </a:p>
          <a:p>
            <a:pPr indent="0" lvl="0" marL="0" marR="0" rtl="0" algn="just">
              <a:lnSpc>
                <a:spcPct val="100000"/>
              </a:lnSpc>
              <a:spcBef>
                <a:spcPts val="1000"/>
              </a:spcBef>
              <a:spcAft>
                <a:spcPts val="1000"/>
              </a:spcAft>
              <a:buClr>
                <a:srgbClr val="000000"/>
              </a:buClr>
              <a:buSzPts val="1100"/>
              <a:buFont typeface="Arial"/>
              <a:buNone/>
            </a:pPr>
            <a:r>
              <a:rPr b="1" i="0" lang="es" sz="1350" u="none" cap="none" strike="noStrike">
                <a:solidFill>
                  <a:srgbClr val="000000"/>
                </a:solidFill>
                <a:latin typeface="DM Sans"/>
                <a:ea typeface="DM Sans"/>
                <a:cs typeface="DM Sans"/>
                <a:sym typeface="DM Sans"/>
              </a:rPr>
              <a:t>Geopandas: </a:t>
            </a:r>
            <a:r>
              <a:rPr b="0" i="0" lang="es" sz="1350" u="none" cap="none" strike="noStrike">
                <a:solidFill>
                  <a:srgbClr val="000000"/>
                </a:solidFill>
                <a:latin typeface="DM Sans"/>
                <a:ea typeface="DM Sans"/>
                <a:cs typeface="DM Sans"/>
                <a:sym typeface="DM Sans"/>
              </a:rPr>
              <a:t>proyecto de código abierto para facilitar el trabajo con datos geoespaciales en Python. GeoPandas extiende los tipos de datos utilizados por los pandas para permitir operaciones espaciales en tipos geométricos. </a:t>
            </a:r>
            <a:r>
              <a:rPr b="0" i="0" lang="es" sz="1350" u="none" cap="none" strike="noStrike">
                <a:solidFill>
                  <a:srgbClr val="000000"/>
                </a:solidFill>
                <a:latin typeface="Helvetica Neue Light"/>
                <a:ea typeface="Helvetica Neue Light"/>
                <a:cs typeface="Helvetica Neue Light"/>
                <a:sym typeface="Helvetica Neue Light"/>
              </a:rPr>
              <a:t> </a:t>
            </a:r>
            <a:endParaRPr b="0" i="0" sz="1350" u="none" cap="none" strike="noStrike">
              <a:solidFill>
                <a:srgbClr val="000000"/>
              </a:solidFill>
              <a:latin typeface="Helvetica Neue Light"/>
              <a:ea typeface="Helvetica Neue Light"/>
              <a:cs typeface="Helvetica Neue Light"/>
              <a:sym typeface="Helvetica Neue Light"/>
            </a:endParaRPr>
          </a:p>
        </p:txBody>
      </p:sp>
      <p:pic>
        <p:nvPicPr>
          <p:cNvPr id="485" name="Google Shape;485;g22c15784b8b_0_231"/>
          <p:cNvPicPr preferRelativeResize="0"/>
          <p:nvPr/>
        </p:nvPicPr>
        <p:blipFill rotWithShape="1">
          <a:blip r:embed="rId4">
            <a:alphaModFix/>
          </a:blip>
          <a:srcRect b="0" l="0" r="0" t="0"/>
          <a:stretch/>
        </p:blipFill>
        <p:spPr>
          <a:xfrm>
            <a:off x="4146075" y="2248824"/>
            <a:ext cx="4401900" cy="9253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22c15784b8b_0_240"/>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Mapas en Python</a:t>
            </a:r>
            <a:endParaRPr b="1" i="0" sz="4000" u="none" cap="none" strike="noStrike">
              <a:solidFill>
                <a:schemeClr val="dk1"/>
              </a:solidFill>
              <a:latin typeface="DM Sans"/>
              <a:ea typeface="DM Sans"/>
              <a:cs typeface="DM Sans"/>
              <a:sym typeface="DM Sans"/>
            </a:endParaRPr>
          </a:p>
        </p:txBody>
      </p:sp>
      <p:sp>
        <p:nvSpPr>
          <p:cNvPr id="491" name="Google Shape;491;g22c15784b8b_0_24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g22c15784b8b_0_24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istoria de Python - Wikipedia, la enciclopedia libre" id="493" name="Google Shape;493;g22c15784b8b_0_240"/>
          <p:cNvPicPr preferRelativeResize="0"/>
          <p:nvPr/>
        </p:nvPicPr>
        <p:blipFill rotWithShape="1">
          <a:blip r:embed="rId3">
            <a:alphaModFix/>
          </a:blip>
          <a:srcRect b="0" l="0" r="0" t="0"/>
          <a:stretch/>
        </p:blipFill>
        <p:spPr>
          <a:xfrm>
            <a:off x="7827774" y="468003"/>
            <a:ext cx="815826" cy="815826"/>
          </a:xfrm>
          <a:prstGeom prst="rect">
            <a:avLst/>
          </a:prstGeom>
          <a:noFill/>
          <a:ln>
            <a:noFill/>
          </a:ln>
        </p:spPr>
      </p:pic>
      <p:sp>
        <p:nvSpPr>
          <p:cNvPr id="494" name="Google Shape;494;g22c15784b8b_0_240"/>
          <p:cNvSpPr txBox="1"/>
          <p:nvPr/>
        </p:nvSpPr>
        <p:spPr>
          <a:xfrm>
            <a:off x="589050" y="1531975"/>
            <a:ext cx="3264900" cy="819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1000"/>
              </a:spcBef>
              <a:spcAft>
                <a:spcPts val="0"/>
              </a:spcAft>
              <a:buClr>
                <a:srgbClr val="000000"/>
              </a:buClr>
              <a:buSzPts val="1100"/>
              <a:buFont typeface="Arial"/>
              <a:buNone/>
            </a:pPr>
            <a:r>
              <a:rPr b="1" i="0" lang="es" sz="1350" u="none" cap="none" strike="noStrike">
                <a:solidFill>
                  <a:srgbClr val="000000"/>
                </a:solidFill>
                <a:latin typeface="DM Sans"/>
                <a:ea typeface="DM Sans"/>
                <a:cs typeface="DM Sans"/>
                <a:sym typeface="DM Sans"/>
              </a:rPr>
              <a:t>GDAL/OGR:</a:t>
            </a:r>
            <a:r>
              <a:rPr b="0" i="0" lang="es" sz="1350" u="none" cap="none" strike="noStrike">
                <a:solidFill>
                  <a:srgbClr val="000000"/>
                </a:solidFill>
                <a:latin typeface="DM Sans"/>
                <a:ea typeface="DM Sans"/>
                <a:cs typeface="DM Sans"/>
                <a:sym typeface="DM Sans"/>
              </a:rPr>
              <a:t> Librería fundamental para procesar formatos de datos vectoriales y ráster.</a:t>
            </a:r>
            <a:endParaRPr b="0" i="0" sz="1350" u="none" cap="none" strike="noStrike">
              <a:solidFill>
                <a:srgbClr val="000000"/>
              </a:solidFill>
              <a:latin typeface="DM Sans"/>
              <a:ea typeface="DM Sans"/>
              <a:cs typeface="DM Sans"/>
              <a:sym typeface="DM Sans"/>
            </a:endParaRPr>
          </a:p>
          <a:p>
            <a:pPr indent="0" lvl="0" marL="0" marR="0" rtl="0" algn="just">
              <a:lnSpc>
                <a:spcPct val="100000"/>
              </a:lnSpc>
              <a:spcBef>
                <a:spcPts val="1000"/>
              </a:spcBef>
              <a:spcAft>
                <a:spcPts val="0"/>
              </a:spcAft>
              <a:buClr>
                <a:schemeClr val="dk1"/>
              </a:buClr>
              <a:buSzPts val="1350"/>
              <a:buFont typeface="Arial"/>
              <a:buNone/>
            </a:pPr>
            <a:r>
              <a:rPr b="1" i="0" lang="es" sz="1350" u="none" cap="none" strike="noStrike">
                <a:solidFill>
                  <a:schemeClr val="dk1"/>
                </a:solidFill>
                <a:latin typeface="DM Sans"/>
                <a:ea typeface="DM Sans"/>
                <a:cs typeface="DM Sans"/>
                <a:sym typeface="DM Sans"/>
              </a:rPr>
              <a:t>GeoPy:</a:t>
            </a:r>
            <a:r>
              <a:rPr b="0" i="0" lang="es" sz="1350" u="none" cap="none" strike="noStrike">
                <a:solidFill>
                  <a:schemeClr val="dk1"/>
                </a:solidFill>
                <a:latin typeface="DM Sans"/>
                <a:ea typeface="DM Sans"/>
                <a:cs typeface="DM Sans"/>
                <a:sym typeface="DM Sans"/>
              </a:rPr>
              <a:t> Facilita a los desarrolladores de Python localizar las coordenadas de direcciones, ciudades, países y puntos de referencia en todo el mundo utilizando geocodificadores de terceros y otras fuentes de datos.</a:t>
            </a:r>
            <a:endParaRPr b="0" i="0" sz="1350" u="none" cap="none" strike="noStrike">
              <a:solidFill>
                <a:schemeClr val="dk1"/>
              </a:solidFill>
              <a:latin typeface="DM Sans"/>
              <a:ea typeface="DM Sans"/>
              <a:cs typeface="DM Sans"/>
              <a:sym typeface="DM Sans"/>
            </a:endParaRPr>
          </a:p>
          <a:p>
            <a:pPr indent="0" lvl="0" marL="0" marR="0" rtl="0" algn="just">
              <a:lnSpc>
                <a:spcPct val="100000"/>
              </a:lnSpc>
              <a:spcBef>
                <a:spcPts val="100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p:txBody>
      </p:sp>
      <p:pic>
        <p:nvPicPr>
          <p:cNvPr id="495" name="Google Shape;495;g22c15784b8b_0_240"/>
          <p:cNvPicPr preferRelativeResize="0"/>
          <p:nvPr/>
        </p:nvPicPr>
        <p:blipFill rotWithShape="1">
          <a:blip r:embed="rId4">
            <a:alphaModFix/>
          </a:blip>
          <a:srcRect b="0" l="10622" r="12294" t="9198"/>
          <a:stretch/>
        </p:blipFill>
        <p:spPr>
          <a:xfrm>
            <a:off x="5584300" y="1026325"/>
            <a:ext cx="1628392" cy="1831205"/>
          </a:xfrm>
          <a:prstGeom prst="rect">
            <a:avLst/>
          </a:prstGeom>
          <a:noFill/>
          <a:ln>
            <a:noFill/>
          </a:ln>
        </p:spPr>
      </p:pic>
      <p:pic>
        <p:nvPicPr>
          <p:cNvPr id="496" name="Google Shape;496;g22c15784b8b_0_240"/>
          <p:cNvPicPr preferRelativeResize="0"/>
          <p:nvPr/>
        </p:nvPicPr>
        <p:blipFill rotWithShape="1">
          <a:blip r:embed="rId5">
            <a:alphaModFix/>
          </a:blip>
          <a:srcRect b="0" l="0" r="0" t="0"/>
          <a:stretch/>
        </p:blipFill>
        <p:spPr>
          <a:xfrm>
            <a:off x="5637784" y="3050310"/>
            <a:ext cx="1628391" cy="148568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22c15784b8b_0_250"/>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Mapas en Python</a:t>
            </a:r>
            <a:endParaRPr b="1" i="0" sz="4000" u="none" cap="none" strike="noStrike">
              <a:solidFill>
                <a:schemeClr val="dk1"/>
              </a:solidFill>
              <a:latin typeface="DM Sans"/>
              <a:ea typeface="DM Sans"/>
              <a:cs typeface="DM Sans"/>
              <a:sym typeface="DM Sans"/>
            </a:endParaRPr>
          </a:p>
        </p:txBody>
      </p:sp>
      <p:sp>
        <p:nvSpPr>
          <p:cNvPr id="502" name="Google Shape;502;g22c15784b8b_0_25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g22c15784b8b_0_25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istoria de Python - Wikipedia, la enciclopedia libre" id="504" name="Google Shape;504;g22c15784b8b_0_250"/>
          <p:cNvPicPr preferRelativeResize="0"/>
          <p:nvPr/>
        </p:nvPicPr>
        <p:blipFill rotWithShape="1">
          <a:blip r:embed="rId3">
            <a:alphaModFix/>
          </a:blip>
          <a:srcRect b="0" l="0" r="0" t="0"/>
          <a:stretch/>
        </p:blipFill>
        <p:spPr>
          <a:xfrm>
            <a:off x="7827774" y="468003"/>
            <a:ext cx="815826" cy="815826"/>
          </a:xfrm>
          <a:prstGeom prst="rect">
            <a:avLst/>
          </a:prstGeom>
          <a:noFill/>
          <a:ln>
            <a:noFill/>
          </a:ln>
        </p:spPr>
      </p:pic>
      <p:sp>
        <p:nvSpPr>
          <p:cNvPr id="505" name="Google Shape;505;g22c15784b8b_0_250"/>
          <p:cNvSpPr txBox="1"/>
          <p:nvPr/>
        </p:nvSpPr>
        <p:spPr>
          <a:xfrm>
            <a:off x="560675" y="1345800"/>
            <a:ext cx="3031500" cy="15279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2000"/>
              </a:spcBef>
              <a:spcAft>
                <a:spcPts val="0"/>
              </a:spcAft>
              <a:buClr>
                <a:srgbClr val="000000"/>
              </a:buClr>
              <a:buSzPts val="1100"/>
              <a:buFont typeface="Arial"/>
              <a:buNone/>
            </a:pPr>
            <a:r>
              <a:rPr b="1" i="0" lang="es" sz="1350" u="none" cap="none" strike="noStrike">
                <a:solidFill>
                  <a:srgbClr val="000000"/>
                </a:solidFill>
                <a:latin typeface="DM Sans"/>
                <a:ea typeface="DM Sans"/>
                <a:cs typeface="DM Sans"/>
                <a:sym typeface="DM Sans"/>
              </a:rPr>
              <a:t>Cartopy:</a:t>
            </a:r>
            <a:r>
              <a:rPr b="0" i="0" lang="es" sz="1350" u="none" cap="none" strike="noStrike">
                <a:solidFill>
                  <a:srgbClr val="000000"/>
                </a:solidFill>
                <a:latin typeface="DM Sans"/>
                <a:ea typeface="DM Sans"/>
                <a:cs typeface="DM Sans"/>
                <a:sym typeface="DM Sans"/>
              </a:rPr>
              <a:t> Esta librería permite dibujar mapas para que el análisis y la visualización de datos sea lo más intuitivo posible.</a:t>
            </a:r>
            <a:endParaRPr b="0" i="0" sz="1350" u="none" cap="none" strike="noStrike">
              <a:solidFill>
                <a:srgbClr val="000000"/>
              </a:solidFill>
              <a:latin typeface="DM Sans"/>
              <a:ea typeface="DM Sans"/>
              <a:cs typeface="DM Sans"/>
              <a:sym typeface="DM Sans"/>
            </a:endParaRPr>
          </a:p>
        </p:txBody>
      </p:sp>
      <p:pic>
        <p:nvPicPr>
          <p:cNvPr id="506" name="Google Shape;506;g22c15784b8b_0_250"/>
          <p:cNvPicPr preferRelativeResize="0"/>
          <p:nvPr/>
        </p:nvPicPr>
        <p:blipFill rotWithShape="1">
          <a:blip r:embed="rId4">
            <a:alphaModFix/>
          </a:blip>
          <a:srcRect b="0" l="0" r="0" t="0"/>
          <a:stretch/>
        </p:blipFill>
        <p:spPr>
          <a:xfrm>
            <a:off x="4470775" y="1206900"/>
            <a:ext cx="3581524" cy="2325150"/>
          </a:xfrm>
          <a:prstGeom prst="rect">
            <a:avLst/>
          </a:prstGeom>
          <a:noFill/>
          <a:ln>
            <a:noFill/>
          </a:ln>
        </p:spPr>
      </p:pic>
      <p:pic>
        <p:nvPicPr>
          <p:cNvPr id="507" name="Google Shape;507;g22c15784b8b_0_250"/>
          <p:cNvPicPr preferRelativeResize="0"/>
          <p:nvPr/>
        </p:nvPicPr>
        <p:blipFill rotWithShape="1">
          <a:blip r:embed="rId5">
            <a:alphaModFix/>
          </a:blip>
          <a:srcRect b="0" l="0" r="0" t="0"/>
          <a:stretch/>
        </p:blipFill>
        <p:spPr>
          <a:xfrm>
            <a:off x="5094075" y="3366100"/>
            <a:ext cx="2334900" cy="1188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22c15784b8b_0_260"/>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Mapas en Python</a:t>
            </a:r>
            <a:endParaRPr b="1" i="0" sz="4000" u="none" cap="none" strike="noStrike">
              <a:solidFill>
                <a:schemeClr val="dk1"/>
              </a:solidFill>
              <a:latin typeface="DM Sans"/>
              <a:ea typeface="DM Sans"/>
              <a:cs typeface="DM Sans"/>
              <a:sym typeface="DM Sans"/>
            </a:endParaRPr>
          </a:p>
        </p:txBody>
      </p:sp>
      <p:sp>
        <p:nvSpPr>
          <p:cNvPr id="513" name="Google Shape;513;g22c15784b8b_0_26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g22c15784b8b_0_26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istoria de Python - Wikipedia, la enciclopedia libre" id="515" name="Google Shape;515;g22c15784b8b_0_260"/>
          <p:cNvPicPr preferRelativeResize="0"/>
          <p:nvPr/>
        </p:nvPicPr>
        <p:blipFill rotWithShape="1">
          <a:blip r:embed="rId3">
            <a:alphaModFix/>
          </a:blip>
          <a:srcRect b="0" l="0" r="0" t="0"/>
          <a:stretch/>
        </p:blipFill>
        <p:spPr>
          <a:xfrm>
            <a:off x="7827774" y="468003"/>
            <a:ext cx="815826" cy="815826"/>
          </a:xfrm>
          <a:prstGeom prst="rect">
            <a:avLst/>
          </a:prstGeom>
          <a:noFill/>
          <a:ln>
            <a:noFill/>
          </a:ln>
        </p:spPr>
      </p:pic>
      <p:sp>
        <p:nvSpPr>
          <p:cNvPr id="516" name="Google Shape;516;g22c15784b8b_0_260"/>
          <p:cNvSpPr txBox="1"/>
          <p:nvPr/>
        </p:nvSpPr>
        <p:spPr>
          <a:xfrm>
            <a:off x="685474" y="1475625"/>
            <a:ext cx="3084600" cy="27210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2000"/>
              </a:spcBef>
              <a:spcAft>
                <a:spcPts val="0"/>
              </a:spcAft>
              <a:buClr>
                <a:srgbClr val="000000"/>
              </a:buClr>
              <a:buSzPts val="1100"/>
              <a:buFont typeface="Arial"/>
              <a:buNone/>
            </a:pPr>
            <a:r>
              <a:rPr b="1" i="0" lang="es" sz="1350" u="none" cap="none" strike="noStrike">
                <a:solidFill>
                  <a:srgbClr val="000000"/>
                </a:solidFill>
                <a:latin typeface="DM Sans"/>
                <a:ea typeface="DM Sans"/>
                <a:cs typeface="DM Sans"/>
                <a:sym typeface="DM Sans"/>
              </a:rPr>
              <a:t>Rasterio: </a:t>
            </a:r>
            <a:r>
              <a:rPr b="0" i="0" lang="es" sz="1350" u="none" cap="none" strike="noStrike">
                <a:solidFill>
                  <a:srgbClr val="000000"/>
                </a:solidFill>
                <a:latin typeface="DM Sans"/>
                <a:ea typeface="DM Sans"/>
                <a:cs typeface="DM Sans"/>
                <a:sym typeface="DM Sans"/>
              </a:rPr>
              <a:t>Los SIG utilizan el formato </a:t>
            </a:r>
            <a:r>
              <a:rPr b="1" i="0" lang="es" sz="1350" u="none" cap="none" strike="noStrike">
                <a:solidFill>
                  <a:srgbClr val="000000"/>
                </a:solidFill>
                <a:latin typeface="DM Sans"/>
                <a:ea typeface="DM Sans"/>
                <a:cs typeface="DM Sans"/>
                <a:sym typeface="DM Sans"/>
              </a:rPr>
              <a:t>GeoTIFF</a:t>
            </a:r>
            <a:r>
              <a:rPr b="0" i="0" lang="es" sz="1350" u="none" cap="none" strike="noStrike">
                <a:solidFill>
                  <a:srgbClr val="000000"/>
                </a:solidFill>
                <a:latin typeface="DM Sans"/>
                <a:ea typeface="DM Sans"/>
                <a:cs typeface="DM Sans"/>
                <a:sym typeface="DM Sans"/>
              </a:rPr>
              <a:t>, entre otros, para organizar y almacenar conjuntos de datos ráster como imágenes satelitales. Rasterio lee y escribe estos formatos y proporciona una API de Python basada en matrices Numpy N-dimensional y GeoJSON.</a:t>
            </a:r>
            <a:endParaRPr b="0" i="0" sz="1350" u="none" cap="none" strike="noStrike">
              <a:solidFill>
                <a:srgbClr val="000000"/>
              </a:solidFill>
              <a:latin typeface="DM Sans"/>
              <a:ea typeface="DM Sans"/>
              <a:cs typeface="DM Sans"/>
              <a:sym typeface="DM Sans"/>
            </a:endParaRPr>
          </a:p>
        </p:txBody>
      </p:sp>
      <p:pic>
        <p:nvPicPr>
          <p:cNvPr id="517" name="Google Shape;517;g22c15784b8b_0_260"/>
          <p:cNvPicPr preferRelativeResize="0"/>
          <p:nvPr/>
        </p:nvPicPr>
        <p:blipFill rotWithShape="1">
          <a:blip r:embed="rId4">
            <a:alphaModFix/>
          </a:blip>
          <a:srcRect b="0" l="0" r="0" t="0"/>
          <a:stretch/>
        </p:blipFill>
        <p:spPr>
          <a:xfrm>
            <a:off x="4712203" y="1475622"/>
            <a:ext cx="2861125" cy="25398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22c15784b8b_0_269"/>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Actividad colaborativa</a:t>
            </a:r>
            <a:endParaRPr b="1" i="0" sz="3500" u="none" cap="none" strike="noStrike">
              <a:solidFill>
                <a:srgbClr val="EAFF6A"/>
              </a:solidFill>
              <a:latin typeface="DM Sans"/>
              <a:ea typeface="DM Sans"/>
              <a:cs typeface="DM Sans"/>
              <a:sym typeface="DM Sans"/>
            </a:endParaRPr>
          </a:p>
        </p:txBody>
      </p:sp>
      <p:sp>
        <p:nvSpPr>
          <p:cNvPr id="523" name="Google Shape;523;g22c15784b8b_0_269"/>
          <p:cNvSpPr txBox="1"/>
          <p:nvPr/>
        </p:nvSpPr>
        <p:spPr>
          <a:xfrm>
            <a:off x="473350" y="1358425"/>
            <a:ext cx="7169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 sz="2500" u="none" cap="none" strike="noStrike">
                <a:solidFill>
                  <a:schemeClr val="lt1"/>
                </a:solidFill>
                <a:latin typeface="DM Sans"/>
                <a:ea typeface="DM Sans"/>
                <a:cs typeface="DM Sans"/>
                <a:sym typeface="DM Sans"/>
              </a:rPr>
              <a:t>Graficando datos espaciales de Properati</a:t>
            </a:r>
            <a:endParaRPr b="0" i="0" sz="2500" u="none" cap="none" strike="noStrike">
              <a:solidFill>
                <a:srgbClr val="DEFC52"/>
              </a:solidFill>
              <a:latin typeface="Helvetica Neue Light"/>
              <a:ea typeface="Helvetica Neue Light"/>
              <a:cs typeface="Helvetica Neue Light"/>
              <a:sym typeface="Helvetica Neue Light"/>
            </a:endParaRPr>
          </a:p>
        </p:txBody>
      </p:sp>
      <p:sp>
        <p:nvSpPr>
          <p:cNvPr id="524" name="Google Shape;524;g22c15784b8b_0_269"/>
          <p:cNvSpPr txBox="1"/>
          <p:nvPr/>
        </p:nvSpPr>
        <p:spPr>
          <a:xfrm>
            <a:off x="543375" y="3954725"/>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15-20 minutos</a:t>
            </a:r>
            <a:endParaRPr b="1" i="0" sz="2000" u="none" cap="none" strike="noStrike">
              <a:solidFill>
                <a:srgbClr val="83AEFB"/>
              </a:solidFill>
              <a:latin typeface="DM Sans"/>
              <a:ea typeface="DM Sans"/>
              <a:cs typeface="DM Sans"/>
              <a:sym typeface="DM Sans"/>
            </a:endParaRPr>
          </a:p>
        </p:txBody>
      </p:sp>
      <p:grpSp>
        <p:nvGrpSpPr>
          <p:cNvPr id="525" name="Google Shape;525;g22c15784b8b_0_269"/>
          <p:cNvGrpSpPr/>
          <p:nvPr/>
        </p:nvGrpSpPr>
        <p:grpSpPr>
          <a:xfrm>
            <a:off x="473351" y="619523"/>
            <a:ext cx="738900" cy="738900"/>
            <a:chOff x="473351" y="619523"/>
            <a:chExt cx="738900" cy="738900"/>
          </a:xfrm>
        </p:grpSpPr>
        <p:sp>
          <p:nvSpPr>
            <p:cNvPr id="526" name="Google Shape;526;g22c15784b8b_0_26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7" name="Google Shape;527;g22c15784b8b_0_269" title="ícono de actividad colaborativa"/>
            <p:cNvPicPr preferRelativeResize="0"/>
            <p:nvPr/>
          </p:nvPicPr>
          <p:blipFill rotWithShape="1">
            <a:blip r:embed="rId3">
              <a:alphaModFix/>
            </a:blip>
            <a:srcRect b="0" l="0" r="0" t="0"/>
            <a:stretch/>
          </p:blipFill>
          <p:spPr>
            <a:xfrm>
              <a:off x="616475" y="762647"/>
              <a:ext cx="452650" cy="452650"/>
            </a:xfrm>
            <a:prstGeom prst="rect">
              <a:avLst/>
            </a:prstGeom>
            <a:noFill/>
            <a:ln>
              <a:noFill/>
            </a:ln>
          </p:spPr>
        </p:pic>
      </p:grpSp>
      <p:sp>
        <p:nvSpPr>
          <p:cNvPr id="528" name="Google Shape;528;g22c15784b8b_0_269"/>
          <p:cNvSpPr txBox="1"/>
          <p:nvPr/>
        </p:nvSpPr>
        <p:spPr>
          <a:xfrm>
            <a:off x="508200" y="2024875"/>
            <a:ext cx="81276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s" sz="1900" u="none" cap="none" strike="noStrike">
                <a:solidFill>
                  <a:srgbClr val="B7B7B7"/>
                </a:solidFill>
                <a:latin typeface="DM Sans"/>
                <a:ea typeface="DM Sans"/>
                <a:cs typeface="DM Sans"/>
                <a:sym typeface="DM Sans"/>
              </a:rPr>
              <a:t>En esta oportunidad trabajaremos con los datos de Properati de 2015 disponibles en el siguiente enlace: </a:t>
            </a:r>
            <a:r>
              <a:rPr b="0" i="0" lang="es" sz="1900" u="sng" cap="none" strike="noStrike">
                <a:solidFill>
                  <a:schemeClr val="hlink"/>
                </a:solidFill>
                <a:latin typeface="DM Sans"/>
                <a:ea typeface="DM Sans"/>
                <a:cs typeface="DM Sans"/>
                <a:sym typeface="DM Sans"/>
                <a:hlinkClick r:id="rId4"/>
              </a:rPr>
              <a:t>Data Properati</a:t>
            </a:r>
            <a:endParaRPr b="0" i="0" sz="19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900"/>
              <a:buFont typeface="Arial"/>
              <a:buNone/>
            </a:pPr>
            <a:r>
              <a:rPr b="0" i="0" lang="es" sz="1900" u="none" cap="none" strike="noStrike">
                <a:solidFill>
                  <a:srgbClr val="B7B7B7"/>
                </a:solidFill>
                <a:latin typeface="DM Sans"/>
                <a:ea typeface="DM Sans"/>
                <a:cs typeface="DM Sans"/>
                <a:sym typeface="DM Sans"/>
              </a:rPr>
              <a:t>Se sugiere trabajar con la librería Folium y utilizar heatmaps para proyectar el procesamiento de los datos</a:t>
            </a:r>
            <a:endParaRPr b="0" i="0" sz="1900" u="none" cap="none" strike="noStrike">
              <a:solidFill>
                <a:srgbClr val="B7B7B7"/>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22c15784b8b_0_27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Animaciones en Python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22c15784b8b_0_283"/>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Animaciones en Python</a:t>
            </a:r>
            <a:endParaRPr b="1" i="0" sz="4000" u="none" cap="none" strike="noStrike">
              <a:solidFill>
                <a:schemeClr val="dk1"/>
              </a:solidFill>
              <a:latin typeface="DM Sans"/>
              <a:ea typeface="DM Sans"/>
              <a:cs typeface="DM Sans"/>
              <a:sym typeface="DM Sans"/>
            </a:endParaRPr>
          </a:p>
        </p:txBody>
      </p:sp>
      <p:sp>
        <p:nvSpPr>
          <p:cNvPr id="539" name="Google Shape;539;g22c15784b8b_0_28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g22c15784b8b_0_28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g22c15784b8b_0_283"/>
          <p:cNvSpPr txBox="1"/>
          <p:nvPr/>
        </p:nvSpPr>
        <p:spPr>
          <a:xfrm>
            <a:off x="685478" y="1475625"/>
            <a:ext cx="3752100" cy="27210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2000"/>
              </a:spcBef>
              <a:spcAft>
                <a:spcPts val="0"/>
              </a:spcAft>
              <a:buClr>
                <a:srgbClr val="000000"/>
              </a:buClr>
              <a:buSzPts val="1100"/>
              <a:buFont typeface="Arial"/>
              <a:buNone/>
            </a:pPr>
            <a:r>
              <a:rPr b="0" i="0" lang="es" sz="1350" u="none" cap="none" strike="noStrike">
                <a:solidFill>
                  <a:srgbClr val="000000"/>
                </a:solidFill>
                <a:latin typeface="DM Sans"/>
                <a:ea typeface="DM Sans"/>
                <a:cs typeface="DM Sans"/>
                <a:sym typeface="DM Sans"/>
              </a:rPr>
              <a:t>Para crear nuestras animaciones usaremos la función </a:t>
            </a:r>
            <a:r>
              <a:rPr b="1" i="0" lang="es" sz="1350" u="none" cap="none" strike="noStrike">
                <a:solidFill>
                  <a:srgbClr val="000000"/>
                </a:solidFill>
                <a:latin typeface="DM Sans"/>
                <a:ea typeface="DM Sans"/>
                <a:cs typeface="DM Sans"/>
                <a:sym typeface="DM Sans"/>
              </a:rPr>
              <a:t>FuncAnimation</a:t>
            </a:r>
            <a:r>
              <a:rPr b="0" i="0" lang="es" sz="1350" u="none" cap="none" strike="noStrike">
                <a:solidFill>
                  <a:srgbClr val="000000"/>
                </a:solidFill>
                <a:latin typeface="DM Sans"/>
                <a:ea typeface="DM Sans"/>
                <a:cs typeface="DM Sans"/>
                <a:sym typeface="DM Sans"/>
              </a:rPr>
              <a:t> dentro de </a:t>
            </a:r>
            <a:r>
              <a:rPr b="1" i="0" lang="es" sz="1350" u="none" cap="none" strike="noStrike">
                <a:solidFill>
                  <a:srgbClr val="000000"/>
                </a:solidFill>
                <a:latin typeface="DM Sans"/>
                <a:ea typeface="DM Sans"/>
                <a:cs typeface="DM Sans"/>
                <a:sym typeface="DM Sans"/>
              </a:rPr>
              <a:t>matplolib</a:t>
            </a:r>
            <a:r>
              <a:rPr b="0" i="0" lang="es" sz="1350" u="none" cap="none" strike="noStrike">
                <a:solidFill>
                  <a:srgbClr val="000000"/>
                </a:solidFill>
                <a:latin typeface="DM Sans"/>
                <a:ea typeface="DM Sans"/>
                <a:cs typeface="DM Sans"/>
                <a:sym typeface="DM Sans"/>
              </a:rPr>
              <a:t>. Un aspecto fundamental para poder crear nuestras animaciones es entender que este paquete no crea animaciones, sino que simplemente se limita a crear animaciones a partir de una serie de gráficos que le pasemos.</a:t>
            </a:r>
            <a:endParaRPr b="0" i="0" sz="1350" u="none" cap="none" strike="noStrike">
              <a:solidFill>
                <a:srgbClr val="000000"/>
              </a:solidFill>
              <a:latin typeface="DM Sans"/>
              <a:ea typeface="DM Sans"/>
              <a:cs typeface="DM Sans"/>
              <a:sym typeface="DM Sans"/>
            </a:endParaRPr>
          </a:p>
        </p:txBody>
      </p:sp>
      <p:pic>
        <p:nvPicPr>
          <p:cNvPr id="542" name="Google Shape;542;g22c15784b8b_0_283"/>
          <p:cNvPicPr preferRelativeResize="0"/>
          <p:nvPr/>
        </p:nvPicPr>
        <p:blipFill rotWithShape="1">
          <a:blip r:embed="rId3">
            <a:alphaModFix/>
          </a:blip>
          <a:srcRect b="0" l="0" r="0" t="0"/>
          <a:stretch/>
        </p:blipFill>
        <p:spPr>
          <a:xfrm>
            <a:off x="7749600" y="468000"/>
            <a:ext cx="894000" cy="894000"/>
          </a:xfrm>
          <a:prstGeom prst="rect">
            <a:avLst/>
          </a:prstGeom>
          <a:noFill/>
          <a:ln>
            <a:noFill/>
          </a:ln>
        </p:spPr>
      </p:pic>
      <p:pic>
        <p:nvPicPr>
          <p:cNvPr id="543" name="Google Shape;543;g22c15784b8b_0_283"/>
          <p:cNvPicPr preferRelativeResize="0"/>
          <p:nvPr/>
        </p:nvPicPr>
        <p:blipFill rotWithShape="1">
          <a:blip r:embed="rId4">
            <a:alphaModFix/>
          </a:blip>
          <a:srcRect b="0" l="0" r="0" t="0"/>
          <a:stretch/>
        </p:blipFill>
        <p:spPr>
          <a:xfrm>
            <a:off x="5702337" y="1475625"/>
            <a:ext cx="2872275" cy="28722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22c15784b8b_0_292"/>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Animaciones en Python</a:t>
            </a:r>
            <a:endParaRPr b="1" i="0" sz="4000" u="none" cap="none" strike="noStrike">
              <a:solidFill>
                <a:schemeClr val="dk1"/>
              </a:solidFill>
              <a:latin typeface="DM Sans"/>
              <a:ea typeface="DM Sans"/>
              <a:cs typeface="DM Sans"/>
              <a:sym typeface="DM Sans"/>
            </a:endParaRPr>
          </a:p>
        </p:txBody>
      </p:sp>
      <p:sp>
        <p:nvSpPr>
          <p:cNvPr id="549" name="Google Shape;549;g22c15784b8b_0_29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g22c15784b8b_0_29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g22c15784b8b_0_292"/>
          <p:cNvSpPr txBox="1"/>
          <p:nvPr/>
        </p:nvSpPr>
        <p:spPr>
          <a:xfrm>
            <a:off x="685477" y="1211250"/>
            <a:ext cx="4036800" cy="2721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Pasos importantes</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1200"/>
              </a:spcBef>
              <a:spcAft>
                <a:spcPts val="0"/>
              </a:spcAft>
              <a:buClr>
                <a:srgbClr val="EF89D2"/>
              </a:buClr>
              <a:buSzPts val="1350"/>
              <a:buFont typeface="Arial"/>
              <a:buChar char="✔"/>
            </a:pPr>
            <a:r>
              <a:rPr b="1" i="0" lang="es" sz="1350" u="none" cap="none" strike="noStrike">
                <a:solidFill>
                  <a:srgbClr val="000000"/>
                </a:solidFill>
                <a:latin typeface="DM Sans"/>
                <a:ea typeface="DM Sans"/>
                <a:cs typeface="DM Sans"/>
                <a:sym typeface="DM Sans"/>
              </a:rPr>
              <a:t>Crear un background:</a:t>
            </a:r>
            <a:r>
              <a:rPr b="0" i="0" lang="es" sz="1350" u="none" cap="none" strike="noStrike">
                <a:solidFill>
                  <a:srgbClr val="000000"/>
                </a:solidFill>
                <a:latin typeface="DM Sans"/>
                <a:ea typeface="DM Sans"/>
                <a:cs typeface="DM Sans"/>
                <a:sym typeface="DM Sans"/>
              </a:rPr>
              <a:t> es el marco de fondo que sirve de referencia para los gráficos.</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F89D2"/>
              </a:buClr>
              <a:buSzPts val="1350"/>
              <a:buFont typeface="Arial"/>
              <a:buChar char="✔"/>
            </a:pPr>
            <a:r>
              <a:rPr b="1" i="0" lang="es" sz="1350" u="none" cap="none" strike="noStrike">
                <a:solidFill>
                  <a:srgbClr val="000000"/>
                </a:solidFill>
                <a:latin typeface="DM Sans"/>
                <a:ea typeface="DM Sans"/>
                <a:cs typeface="DM Sans"/>
                <a:sym typeface="DM Sans"/>
              </a:rPr>
              <a:t>Crear una función:</a:t>
            </a:r>
            <a:r>
              <a:rPr b="0" i="0" lang="es" sz="1350" u="none" cap="none" strike="noStrike">
                <a:solidFill>
                  <a:srgbClr val="000000"/>
                </a:solidFill>
                <a:latin typeface="DM Sans"/>
                <a:ea typeface="DM Sans"/>
                <a:cs typeface="DM Sans"/>
                <a:sym typeface="DM Sans"/>
              </a:rPr>
              <a:t> que permita graficar a cada paso de tiempo y frame</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F89D2"/>
              </a:buClr>
              <a:buSzPts val="1350"/>
              <a:buFont typeface="DM Sans"/>
              <a:buChar char="✔"/>
            </a:pPr>
            <a:r>
              <a:rPr b="1" i="0" lang="es" sz="1350" u="none" cap="none" strike="noStrike">
                <a:solidFill>
                  <a:srgbClr val="000000"/>
                </a:solidFill>
                <a:latin typeface="DM Sans"/>
                <a:ea typeface="DM Sans"/>
                <a:cs typeface="DM Sans"/>
                <a:sym typeface="DM Sans"/>
              </a:rPr>
              <a:t>Crear el objeto animación: </a:t>
            </a:r>
            <a:r>
              <a:rPr b="0" i="0" lang="es" sz="1350" u="none" cap="none" strike="noStrike">
                <a:solidFill>
                  <a:srgbClr val="000000"/>
                </a:solidFill>
                <a:latin typeface="DM Sans"/>
                <a:ea typeface="DM Sans"/>
                <a:cs typeface="DM Sans"/>
                <a:sym typeface="DM Sans"/>
              </a:rPr>
              <a:t>la clase animacion incluye la función FuncAnimation que nos permite crear la animación</a:t>
            </a:r>
            <a:endParaRPr b="0" i="0" sz="1350" u="none" cap="none" strike="noStrike">
              <a:solidFill>
                <a:srgbClr val="000000"/>
              </a:solidFill>
              <a:latin typeface="DM Sans"/>
              <a:ea typeface="DM Sans"/>
              <a:cs typeface="DM Sans"/>
              <a:sym typeface="DM Sans"/>
            </a:endParaRPr>
          </a:p>
        </p:txBody>
      </p:sp>
      <p:pic>
        <p:nvPicPr>
          <p:cNvPr id="552" name="Google Shape;552;g22c15784b8b_0_292"/>
          <p:cNvPicPr preferRelativeResize="0"/>
          <p:nvPr/>
        </p:nvPicPr>
        <p:blipFill rotWithShape="1">
          <a:blip r:embed="rId3">
            <a:alphaModFix/>
          </a:blip>
          <a:srcRect b="0" l="0" r="0" t="0"/>
          <a:stretch/>
        </p:blipFill>
        <p:spPr>
          <a:xfrm>
            <a:off x="7749600" y="468000"/>
            <a:ext cx="894000" cy="894000"/>
          </a:xfrm>
          <a:prstGeom prst="rect">
            <a:avLst/>
          </a:prstGeom>
          <a:noFill/>
          <a:ln>
            <a:noFill/>
          </a:ln>
        </p:spPr>
      </p:pic>
      <p:pic>
        <p:nvPicPr>
          <p:cNvPr id="553" name="Google Shape;553;g22c15784b8b_0_292"/>
          <p:cNvPicPr preferRelativeResize="0"/>
          <p:nvPr/>
        </p:nvPicPr>
        <p:blipFill rotWithShape="1">
          <a:blip r:embed="rId4">
            <a:alphaModFix/>
          </a:blip>
          <a:srcRect b="0" l="0" r="0" t="0"/>
          <a:stretch/>
        </p:blipFill>
        <p:spPr>
          <a:xfrm>
            <a:off x="5614325" y="1517500"/>
            <a:ext cx="2872275" cy="28722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22c15784b8b_0_301"/>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Animaciones en Python</a:t>
            </a:r>
            <a:endParaRPr b="1" i="0" sz="4000" u="none" cap="none" strike="noStrike">
              <a:solidFill>
                <a:schemeClr val="dk1"/>
              </a:solidFill>
              <a:latin typeface="DM Sans"/>
              <a:ea typeface="DM Sans"/>
              <a:cs typeface="DM Sans"/>
              <a:sym typeface="DM Sans"/>
            </a:endParaRPr>
          </a:p>
        </p:txBody>
      </p:sp>
      <p:sp>
        <p:nvSpPr>
          <p:cNvPr id="559" name="Google Shape;559;g22c15784b8b_0_30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g22c15784b8b_0_30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g22c15784b8b_0_301"/>
          <p:cNvSpPr txBox="1"/>
          <p:nvPr/>
        </p:nvSpPr>
        <p:spPr>
          <a:xfrm>
            <a:off x="685476" y="1211250"/>
            <a:ext cx="4588500" cy="2721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Parámetros importantes de la función FuncAnimation</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1200"/>
              </a:spcBef>
              <a:spcAft>
                <a:spcPts val="0"/>
              </a:spcAft>
              <a:buClr>
                <a:srgbClr val="EF89D2"/>
              </a:buClr>
              <a:buSzPts val="1350"/>
              <a:buFont typeface="Arial"/>
              <a:buChar char="✔"/>
            </a:pPr>
            <a:r>
              <a:rPr b="1" i="0" lang="es" sz="1350" u="none" cap="none" strike="noStrike">
                <a:solidFill>
                  <a:srgbClr val="000000"/>
                </a:solidFill>
                <a:latin typeface="DM Sans"/>
                <a:ea typeface="DM Sans"/>
                <a:cs typeface="DM Sans"/>
                <a:sym typeface="DM Sans"/>
              </a:rPr>
              <a:t>fig:</a:t>
            </a:r>
            <a:r>
              <a:rPr b="0" i="0" lang="es" sz="1350" u="none" cap="none" strike="noStrike">
                <a:solidFill>
                  <a:srgbClr val="000000"/>
                </a:solidFill>
                <a:latin typeface="DM Sans"/>
                <a:ea typeface="DM Sans"/>
                <a:cs typeface="DM Sans"/>
                <a:sym typeface="DM Sans"/>
              </a:rPr>
              <a:t> es el objeto que utilizaremos para pintar nuestro gráfico.</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F89D2"/>
              </a:buClr>
              <a:buSzPts val="1350"/>
              <a:buFont typeface="Arial"/>
              <a:buChar char="✔"/>
            </a:pPr>
            <a:r>
              <a:rPr b="1" i="0" lang="es" sz="1350" u="none" cap="none" strike="noStrike">
                <a:solidFill>
                  <a:srgbClr val="000000"/>
                </a:solidFill>
                <a:latin typeface="DM Sans"/>
                <a:ea typeface="DM Sans"/>
                <a:cs typeface="DM Sans"/>
                <a:sym typeface="DM Sans"/>
              </a:rPr>
              <a:t>func:</a:t>
            </a:r>
            <a:r>
              <a:rPr b="0" i="0" lang="es" sz="1350" u="none" cap="none" strike="noStrike">
                <a:solidFill>
                  <a:srgbClr val="000000"/>
                </a:solidFill>
                <a:latin typeface="DM Sans"/>
                <a:ea typeface="DM Sans"/>
                <a:cs typeface="DM Sans"/>
                <a:sym typeface="DM Sans"/>
              </a:rPr>
              <a:t> es una función que debe devolver el estado de la animación para cada frame. Básicamente lo que debemos hacer es crear una función que devuelva todos los gráficos. </a:t>
            </a:r>
            <a:endParaRPr b="0" i="0" sz="1350" u="none" cap="none" strike="noStrike">
              <a:solidFill>
                <a:srgbClr val="000000"/>
              </a:solidFill>
              <a:latin typeface="DM Sans"/>
              <a:ea typeface="DM Sans"/>
              <a:cs typeface="DM Sans"/>
              <a:sym typeface="DM Sans"/>
            </a:endParaRPr>
          </a:p>
        </p:txBody>
      </p:sp>
      <p:pic>
        <p:nvPicPr>
          <p:cNvPr id="562" name="Google Shape;562;g22c15784b8b_0_301"/>
          <p:cNvPicPr preferRelativeResize="0"/>
          <p:nvPr/>
        </p:nvPicPr>
        <p:blipFill rotWithShape="1">
          <a:blip r:embed="rId3">
            <a:alphaModFix/>
          </a:blip>
          <a:srcRect b="0" l="0" r="0" t="0"/>
          <a:stretch/>
        </p:blipFill>
        <p:spPr>
          <a:xfrm>
            <a:off x="7749600" y="468000"/>
            <a:ext cx="894000" cy="894000"/>
          </a:xfrm>
          <a:prstGeom prst="rect">
            <a:avLst/>
          </a:prstGeom>
          <a:noFill/>
          <a:ln>
            <a:noFill/>
          </a:ln>
        </p:spPr>
      </p:pic>
      <p:pic>
        <p:nvPicPr>
          <p:cNvPr id="563" name="Google Shape;563;g22c15784b8b_0_301"/>
          <p:cNvPicPr preferRelativeResize="0"/>
          <p:nvPr/>
        </p:nvPicPr>
        <p:blipFill rotWithShape="1">
          <a:blip r:embed="rId4">
            <a:alphaModFix/>
          </a:blip>
          <a:srcRect b="0" l="0" r="0" t="0"/>
          <a:stretch/>
        </p:blipFill>
        <p:spPr>
          <a:xfrm>
            <a:off x="5551475" y="1566225"/>
            <a:ext cx="2721000" cy="2721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Nociones elementales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22c15784b8b_0_310"/>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Animaciones en Python</a:t>
            </a:r>
            <a:endParaRPr b="1" i="0" sz="4000" u="none" cap="none" strike="noStrike">
              <a:solidFill>
                <a:schemeClr val="dk1"/>
              </a:solidFill>
              <a:latin typeface="DM Sans"/>
              <a:ea typeface="DM Sans"/>
              <a:cs typeface="DM Sans"/>
              <a:sym typeface="DM Sans"/>
            </a:endParaRPr>
          </a:p>
        </p:txBody>
      </p:sp>
      <p:sp>
        <p:nvSpPr>
          <p:cNvPr id="569" name="Google Shape;569;g22c15784b8b_0_31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g22c15784b8b_0_31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g22c15784b8b_0_310"/>
          <p:cNvSpPr txBox="1"/>
          <p:nvPr/>
        </p:nvSpPr>
        <p:spPr>
          <a:xfrm>
            <a:off x="685475" y="1211250"/>
            <a:ext cx="4866000" cy="337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Parámetros importantes de la función Funcanimation</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1200"/>
              </a:spcBef>
              <a:spcAft>
                <a:spcPts val="0"/>
              </a:spcAft>
              <a:buClr>
                <a:srgbClr val="EF89D2"/>
              </a:buClr>
              <a:buSzPts val="1350"/>
              <a:buFont typeface="Arial"/>
              <a:buChar char="✔"/>
            </a:pPr>
            <a:r>
              <a:rPr b="1" i="0" lang="es" sz="1350" u="none" cap="none" strike="noStrike">
                <a:solidFill>
                  <a:srgbClr val="000000"/>
                </a:solidFill>
                <a:latin typeface="DM Sans"/>
                <a:ea typeface="DM Sans"/>
                <a:cs typeface="DM Sans"/>
                <a:sym typeface="DM Sans"/>
              </a:rPr>
              <a:t>interval:</a:t>
            </a:r>
            <a:r>
              <a:rPr b="0" i="0" lang="es" sz="1350" u="none" cap="none" strike="noStrike">
                <a:solidFill>
                  <a:srgbClr val="000000"/>
                </a:solidFill>
                <a:latin typeface="DM Sans"/>
                <a:ea typeface="DM Sans"/>
                <a:cs typeface="DM Sans"/>
                <a:sym typeface="DM Sans"/>
              </a:rPr>
              <a:t> es el delay en milisegundos entre los diferentes frames de la animación.</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F89D2"/>
              </a:buClr>
              <a:buSzPts val="1350"/>
              <a:buFont typeface="Arial"/>
              <a:buChar char="✔"/>
            </a:pPr>
            <a:r>
              <a:rPr b="1" i="0" lang="es" sz="1350" u="none" cap="none" strike="noStrike">
                <a:solidFill>
                  <a:srgbClr val="000000"/>
                </a:solidFill>
                <a:latin typeface="DM Sans"/>
                <a:ea typeface="DM Sans"/>
                <a:cs typeface="DM Sans"/>
                <a:sym typeface="DM Sans"/>
              </a:rPr>
              <a:t>frames:</a:t>
            </a:r>
            <a:r>
              <a:rPr b="0" i="0" lang="es" sz="1350" u="none" cap="none" strike="noStrike">
                <a:solidFill>
                  <a:srgbClr val="000000"/>
                </a:solidFill>
                <a:latin typeface="DM Sans"/>
                <a:ea typeface="DM Sans"/>
                <a:cs typeface="DM Sans"/>
                <a:sym typeface="DM Sans"/>
              </a:rPr>
              <a:t> número de imágenes en las que se va a basar el gráfico. Esto dependerá de cuántos “estados” tenga la animación. Si tenemos una animación con datos en 5 estados diferentes (imaginemos, 5 años), el número de frames será 5</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1200"/>
              </a:spcBef>
              <a:spcAft>
                <a:spcPts val="120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pic>
        <p:nvPicPr>
          <p:cNvPr id="572" name="Google Shape;572;g22c15784b8b_0_310"/>
          <p:cNvPicPr preferRelativeResize="0"/>
          <p:nvPr/>
        </p:nvPicPr>
        <p:blipFill rotWithShape="1">
          <a:blip r:embed="rId3">
            <a:alphaModFix/>
          </a:blip>
          <a:srcRect b="0" l="0" r="0" t="0"/>
          <a:stretch/>
        </p:blipFill>
        <p:spPr>
          <a:xfrm>
            <a:off x="7749600" y="468000"/>
            <a:ext cx="894000" cy="894000"/>
          </a:xfrm>
          <a:prstGeom prst="rect">
            <a:avLst/>
          </a:prstGeom>
          <a:noFill/>
          <a:ln>
            <a:noFill/>
          </a:ln>
        </p:spPr>
      </p:pic>
      <p:pic>
        <p:nvPicPr>
          <p:cNvPr id="573" name="Google Shape;573;g22c15784b8b_0_310"/>
          <p:cNvPicPr preferRelativeResize="0"/>
          <p:nvPr/>
        </p:nvPicPr>
        <p:blipFill rotWithShape="1">
          <a:blip r:embed="rId4">
            <a:alphaModFix/>
          </a:blip>
          <a:srcRect b="0" l="0" r="0" t="0"/>
          <a:stretch/>
        </p:blipFill>
        <p:spPr>
          <a:xfrm>
            <a:off x="5551475" y="1566225"/>
            <a:ext cx="2721000" cy="2721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22c15784b8b_0_31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579" name="Google Shape;579;g22c15784b8b_0_319"/>
          <p:cNvSpPr txBox="1"/>
          <p:nvPr/>
        </p:nvSpPr>
        <p:spPr>
          <a:xfrm>
            <a:off x="473350" y="1574275"/>
            <a:ext cx="78051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Exploremos cómo hacer uso de la función FuncAnimation de matplotlib. Aprenderemos a desarrollar animaciones para series de tiempo, barplots y scatterplots, para esto utilizaremos el notebook dentro de la carpeta de clase.</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1" i="0" lang="es" sz="2500" u="none" cap="none" strike="noStrike">
                <a:solidFill>
                  <a:srgbClr val="83AEFB"/>
                </a:solidFill>
                <a:latin typeface="DM Sans"/>
                <a:ea typeface="DM Sans"/>
                <a:cs typeface="DM Sans"/>
                <a:sym typeface="DM Sans"/>
              </a:rPr>
              <a:t>Tiempo estimado: 15-20 minutos</a:t>
            </a:r>
            <a:endParaRPr b="1" i="0" sz="2500" u="none" cap="none" strike="noStrike">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DM Sans"/>
              <a:ea typeface="DM Sans"/>
              <a:cs typeface="DM Sans"/>
              <a:sym typeface="DM Sans"/>
            </a:endParaRPr>
          </a:p>
        </p:txBody>
      </p:sp>
      <p:grpSp>
        <p:nvGrpSpPr>
          <p:cNvPr id="580" name="Google Shape;580;g22c15784b8b_0_319"/>
          <p:cNvGrpSpPr/>
          <p:nvPr/>
        </p:nvGrpSpPr>
        <p:grpSpPr>
          <a:xfrm>
            <a:off x="473351" y="619523"/>
            <a:ext cx="738900" cy="738900"/>
            <a:chOff x="473351" y="619523"/>
            <a:chExt cx="738900" cy="738900"/>
          </a:xfrm>
        </p:grpSpPr>
        <p:sp>
          <p:nvSpPr>
            <p:cNvPr id="581" name="Google Shape;581;g22c15784b8b_0_31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2" name="Google Shape;582;g22c15784b8b_0_31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42"/>
          <p:cNvSpPr txBox="1"/>
          <p:nvPr/>
        </p:nvSpPr>
        <p:spPr>
          <a:xfrm>
            <a:off x="622600" y="1345200"/>
            <a:ext cx="5598600" cy="2701200"/>
          </a:xfrm>
          <a:prstGeom prst="rect">
            <a:avLst/>
          </a:prstGeom>
          <a:noFill/>
          <a:ln>
            <a:noFill/>
          </a:ln>
        </p:spPr>
        <p:txBody>
          <a:bodyPr anchorCtr="0" anchor="t" bIns="45700" lIns="91425" spcFirstLastPara="1" rIns="91425" wrap="square" tIns="45700">
            <a:spAutoFit/>
          </a:bodyPr>
          <a:lstStyle/>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rgbClr val="008000"/>
                </a:solidFill>
                <a:highlight>
                  <a:srgbClr val="FFFFFE"/>
                </a:highlight>
                <a:latin typeface="Courier New"/>
                <a:ea typeface="Courier New"/>
                <a:cs typeface="Courier New"/>
                <a:sym typeface="Courier New"/>
              </a:rPr>
              <a:t># Importar librerias</a:t>
            </a:r>
            <a:endParaRPr b="0" i="0" sz="1200" u="none" cap="none" strike="noStrike">
              <a:solidFill>
                <a:srgbClr val="008000"/>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rgbClr val="AF00DB"/>
                </a:solidFill>
                <a:highlight>
                  <a:srgbClr val="FFFFFE"/>
                </a:highlight>
                <a:latin typeface="Courier New"/>
                <a:ea typeface="Courier New"/>
                <a:cs typeface="Courier New"/>
                <a:sym typeface="Courier New"/>
              </a:rPr>
              <a:t>import</a:t>
            </a:r>
            <a:r>
              <a:rPr b="0" i="0" lang="es" sz="1200" u="none" cap="none" strike="noStrike">
                <a:solidFill>
                  <a:schemeClr val="dk1"/>
                </a:solidFill>
                <a:highlight>
                  <a:srgbClr val="FFFFFE"/>
                </a:highlight>
                <a:latin typeface="Courier New"/>
                <a:ea typeface="Courier New"/>
                <a:cs typeface="Courier New"/>
                <a:sym typeface="Courier New"/>
              </a:rPr>
              <a:t> pandas </a:t>
            </a:r>
            <a:r>
              <a:rPr b="0" i="0" lang="es" sz="1200" u="none" cap="none" strike="noStrike">
                <a:solidFill>
                  <a:srgbClr val="AF00DB"/>
                </a:solidFill>
                <a:highlight>
                  <a:srgbClr val="FFFFFE"/>
                </a:highlight>
                <a:latin typeface="Courier New"/>
                <a:ea typeface="Courier New"/>
                <a:cs typeface="Courier New"/>
                <a:sym typeface="Courier New"/>
              </a:rPr>
              <a:t>as</a:t>
            </a:r>
            <a:r>
              <a:rPr b="0" i="0" lang="es" sz="1200" u="none" cap="none" strike="noStrike">
                <a:solidFill>
                  <a:schemeClr val="dk1"/>
                </a:solidFill>
                <a:highlight>
                  <a:srgbClr val="FFFFFE"/>
                </a:highlight>
                <a:latin typeface="Courier New"/>
                <a:ea typeface="Courier New"/>
                <a:cs typeface="Courier New"/>
                <a:sym typeface="Courier New"/>
              </a:rPr>
              <a:t> pd</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rgbClr val="AF00DB"/>
                </a:solidFill>
                <a:highlight>
                  <a:srgbClr val="FFFFFE"/>
                </a:highlight>
                <a:latin typeface="Courier New"/>
                <a:ea typeface="Courier New"/>
                <a:cs typeface="Courier New"/>
                <a:sym typeface="Courier New"/>
              </a:rPr>
              <a:t>import</a:t>
            </a:r>
            <a:r>
              <a:rPr b="0" i="0" lang="es" sz="1200" u="none" cap="none" strike="noStrike">
                <a:solidFill>
                  <a:schemeClr val="dk1"/>
                </a:solidFill>
                <a:highlight>
                  <a:srgbClr val="FFFFFE"/>
                </a:highlight>
                <a:latin typeface="Courier New"/>
                <a:ea typeface="Courier New"/>
                <a:cs typeface="Courier New"/>
                <a:sym typeface="Courier New"/>
              </a:rPr>
              <a:t> numpy </a:t>
            </a:r>
            <a:r>
              <a:rPr b="0" i="0" lang="es" sz="1200" u="none" cap="none" strike="noStrike">
                <a:solidFill>
                  <a:srgbClr val="AF00DB"/>
                </a:solidFill>
                <a:highlight>
                  <a:srgbClr val="FFFFFE"/>
                </a:highlight>
                <a:latin typeface="Courier New"/>
                <a:ea typeface="Courier New"/>
                <a:cs typeface="Courier New"/>
                <a:sym typeface="Courier New"/>
              </a:rPr>
              <a:t>as</a:t>
            </a:r>
            <a:r>
              <a:rPr b="0" i="0" lang="es" sz="1200" u="none" cap="none" strike="noStrike">
                <a:solidFill>
                  <a:schemeClr val="dk1"/>
                </a:solidFill>
                <a:highlight>
                  <a:srgbClr val="FFFFFE"/>
                </a:highlight>
                <a:latin typeface="Courier New"/>
                <a:ea typeface="Courier New"/>
                <a:cs typeface="Courier New"/>
                <a:sym typeface="Courier New"/>
              </a:rPr>
              <a:t> np</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rgbClr val="AF00DB"/>
                </a:solidFill>
                <a:highlight>
                  <a:srgbClr val="FFFFFE"/>
                </a:highlight>
                <a:latin typeface="Courier New"/>
                <a:ea typeface="Courier New"/>
                <a:cs typeface="Courier New"/>
                <a:sym typeface="Courier New"/>
              </a:rPr>
              <a:t>import</a:t>
            </a:r>
            <a:r>
              <a:rPr b="0" i="0" lang="es" sz="1200" u="none" cap="none" strike="noStrike">
                <a:solidFill>
                  <a:schemeClr val="dk1"/>
                </a:solidFill>
                <a:highlight>
                  <a:srgbClr val="FFFFFE"/>
                </a:highlight>
                <a:latin typeface="Courier New"/>
                <a:ea typeface="Courier New"/>
                <a:cs typeface="Courier New"/>
                <a:sym typeface="Courier New"/>
              </a:rPr>
              <a:t> chart_studio.plotly </a:t>
            </a:r>
            <a:r>
              <a:rPr b="0" i="0" lang="es" sz="1200" u="none" cap="none" strike="noStrike">
                <a:solidFill>
                  <a:srgbClr val="AF00DB"/>
                </a:solidFill>
                <a:highlight>
                  <a:srgbClr val="FFFFFE"/>
                </a:highlight>
                <a:latin typeface="Courier New"/>
                <a:ea typeface="Courier New"/>
                <a:cs typeface="Courier New"/>
                <a:sym typeface="Courier New"/>
              </a:rPr>
              <a:t>as</a:t>
            </a:r>
            <a:r>
              <a:rPr b="0" i="0" lang="es" sz="1200" u="none" cap="none" strike="noStrike">
                <a:solidFill>
                  <a:schemeClr val="dk1"/>
                </a:solidFill>
                <a:highlight>
                  <a:srgbClr val="FFFFFE"/>
                </a:highlight>
                <a:latin typeface="Courier New"/>
                <a:ea typeface="Courier New"/>
                <a:cs typeface="Courier New"/>
                <a:sym typeface="Courier New"/>
              </a:rPr>
              <a:t> py</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rgbClr val="AF00DB"/>
                </a:solidFill>
                <a:highlight>
                  <a:srgbClr val="FFFFFE"/>
                </a:highlight>
                <a:latin typeface="Courier New"/>
                <a:ea typeface="Courier New"/>
                <a:cs typeface="Courier New"/>
                <a:sym typeface="Courier New"/>
              </a:rPr>
              <a:t>import</a:t>
            </a:r>
            <a:r>
              <a:rPr b="0" i="0" lang="es" sz="1200" u="none" cap="none" strike="noStrike">
                <a:solidFill>
                  <a:schemeClr val="dk1"/>
                </a:solidFill>
                <a:highlight>
                  <a:srgbClr val="FFFFFE"/>
                </a:highlight>
                <a:latin typeface="Courier New"/>
                <a:ea typeface="Courier New"/>
                <a:cs typeface="Courier New"/>
                <a:sym typeface="Courier New"/>
              </a:rPr>
              <a:t> seaborn </a:t>
            </a:r>
            <a:r>
              <a:rPr b="0" i="0" lang="es" sz="1200" u="none" cap="none" strike="noStrike">
                <a:solidFill>
                  <a:srgbClr val="AF00DB"/>
                </a:solidFill>
                <a:highlight>
                  <a:srgbClr val="FFFFFE"/>
                </a:highlight>
                <a:latin typeface="Courier New"/>
                <a:ea typeface="Courier New"/>
                <a:cs typeface="Courier New"/>
                <a:sym typeface="Courier New"/>
              </a:rPr>
              <a:t>as</a:t>
            </a:r>
            <a:r>
              <a:rPr b="0" i="0" lang="es" sz="1200" u="none" cap="none" strike="noStrike">
                <a:solidFill>
                  <a:schemeClr val="dk1"/>
                </a:solidFill>
                <a:highlight>
                  <a:srgbClr val="FFFFFE"/>
                </a:highlight>
                <a:latin typeface="Courier New"/>
                <a:ea typeface="Courier New"/>
                <a:cs typeface="Courier New"/>
                <a:sym typeface="Courier New"/>
              </a:rPr>
              <a:t> sns</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rgbClr val="AF00DB"/>
                </a:solidFill>
                <a:highlight>
                  <a:srgbClr val="FFFFFE"/>
                </a:highlight>
                <a:latin typeface="Courier New"/>
                <a:ea typeface="Courier New"/>
                <a:cs typeface="Courier New"/>
                <a:sym typeface="Courier New"/>
              </a:rPr>
              <a:t>import</a:t>
            </a:r>
            <a:r>
              <a:rPr b="0" i="0" lang="es" sz="1200" u="none" cap="none" strike="noStrike">
                <a:solidFill>
                  <a:schemeClr val="dk1"/>
                </a:solidFill>
                <a:highlight>
                  <a:srgbClr val="FFFFFE"/>
                </a:highlight>
                <a:latin typeface="Courier New"/>
                <a:ea typeface="Courier New"/>
                <a:cs typeface="Courier New"/>
                <a:sym typeface="Courier New"/>
              </a:rPr>
              <a:t> plotly.express </a:t>
            </a:r>
            <a:r>
              <a:rPr b="0" i="0" lang="es" sz="1200" u="none" cap="none" strike="noStrike">
                <a:solidFill>
                  <a:srgbClr val="AF00DB"/>
                </a:solidFill>
                <a:highlight>
                  <a:srgbClr val="FFFFFE"/>
                </a:highlight>
                <a:latin typeface="Courier New"/>
                <a:ea typeface="Courier New"/>
                <a:cs typeface="Courier New"/>
                <a:sym typeface="Courier New"/>
              </a:rPr>
              <a:t>as</a:t>
            </a:r>
            <a:r>
              <a:rPr b="0" i="0" lang="es" sz="1200" u="none" cap="none" strike="noStrike">
                <a:solidFill>
                  <a:schemeClr val="dk1"/>
                </a:solidFill>
                <a:highlight>
                  <a:srgbClr val="FFFFFE"/>
                </a:highlight>
                <a:latin typeface="Courier New"/>
                <a:ea typeface="Courier New"/>
                <a:cs typeface="Courier New"/>
                <a:sym typeface="Courier New"/>
              </a:rPr>
              <a:t> px</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t/>
            </a:r>
            <a:endParaRPr b="0" i="0" sz="1200" u="none" cap="none" strike="noStrike">
              <a:solidFill>
                <a:srgbClr val="008000"/>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arr= np.random.randn(</a:t>
            </a:r>
            <a:r>
              <a:rPr b="0" i="0" lang="es" sz="1200" u="none" cap="none" strike="noStrike">
                <a:solidFill>
                  <a:srgbClr val="09885A"/>
                </a:solidFill>
                <a:highlight>
                  <a:srgbClr val="FFFFFE"/>
                </a:highlight>
                <a:latin typeface="Courier New"/>
                <a:ea typeface="Courier New"/>
                <a:cs typeface="Courier New"/>
                <a:sym typeface="Courier New"/>
              </a:rPr>
              <a:t>50</a:t>
            </a:r>
            <a:r>
              <a:rPr b="0" i="0" lang="es" sz="1200" u="none" cap="none" strike="noStrike">
                <a:solidFill>
                  <a:schemeClr val="dk1"/>
                </a:solidFill>
                <a:highlight>
                  <a:srgbClr val="FFFFFE"/>
                </a:highlight>
                <a:latin typeface="Courier New"/>
                <a:ea typeface="Courier New"/>
                <a:cs typeface="Courier New"/>
                <a:sym typeface="Courier New"/>
              </a:rPr>
              <a:t>,</a:t>
            </a:r>
            <a:r>
              <a:rPr b="0" i="0" lang="es" sz="1200" u="none" cap="none" strike="noStrike">
                <a:solidFill>
                  <a:srgbClr val="09885A"/>
                </a:solidFill>
                <a:highlight>
                  <a:srgbClr val="FFFFFE"/>
                </a:highlight>
                <a:latin typeface="Courier New"/>
                <a:ea typeface="Courier New"/>
                <a:cs typeface="Courier New"/>
                <a:sym typeface="Courier New"/>
              </a:rPr>
              <a:t>4</a:t>
            </a:r>
            <a:r>
              <a:rPr b="0" i="0" lang="es" sz="1200" u="none" cap="none" strike="noStrike">
                <a:solidFill>
                  <a:schemeClr val="dk1"/>
                </a:solidFill>
                <a:highlight>
                  <a:srgbClr val="FFFFFE"/>
                </a:highlight>
                <a:latin typeface="Courier New"/>
                <a:ea typeface="Courier New"/>
                <a:cs typeface="Courier New"/>
                <a:sym typeface="Courier New"/>
              </a:rPr>
              <a:t>)</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df= pd.DataFrame(arr, columns=[</a:t>
            </a:r>
            <a:r>
              <a:rPr b="0" i="0" lang="es" sz="1200" u="none" cap="none" strike="noStrike">
                <a:solidFill>
                  <a:srgbClr val="A31515"/>
                </a:solidFill>
                <a:highlight>
                  <a:srgbClr val="FFFFFE"/>
                </a:highlight>
                <a:latin typeface="Courier New"/>
                <a:ea typeface="Courier New"/>
                <a:cs typeface="Courier New"/>
                <a:sym typeface="Courier New"/>
              </a:rPr>
              <a:t>'A'</a:t>
            </a:r>
            <a:r>
              <a:rPr b="0" i="0" lang="es" sz="1200" u="none" cap="none" strike="noStrike">
                <a:solidFill>
                  <a:schemeClr val="dk1"/>
                </a:solidFill>
                <a:highlight>
                  <a:srgbClr val="FFFFFE"/>
                </a:highlight>
                <a:latin typeface="Courier New"/>
                <a:ea typeface="Courier New"/>
                <a:cs typeface="Courier New"/>
                <a:sym typeface="Courier New"/>
              </a:rPr>
              <a:t>,</a:t>
            </a:r>
            <a:r>
              <a:rPr b="0" i="0" lang="es" sz="1200" u="none" cap="none" strike="noStrike">
                <a:solidFill>
                  <a:srgbClr val="A31515"/>
                </a:solidFill>
                <a:highlight>
                  <a:srgbClr val="FFFFFE"/>
                </a:highlight>
                <a:latin typeface="Courier New"/>
                <a:ea typeface="Courier New"/>
                <a:cs typeface="Courier New"/>
                <a:sym typeface="Courier New"/>
              </a:rPr>
              <a:t>'B'</a:t>
            </a:r>
            <a:r>
              <a:rPr b="0" i="0" lang="es" sz="1200" u="none" cap="none" strike="noStrike">
                <a:solidFill>
                  <a:schemeClr val="dk1"/>
                </a:solidFill>
                <a:highlight>
                  <a:srgbClr val="FFFFFE"/>
                </a:highlight>
                <a:latin typeface="Courier New"/>
                <a:ea typeface="Courier New"/>
                <a:cs typeface="Courier New"/>
                <a:sym typeface="Courier New"/>
              </a:rPr>
              <a:t>,</a:t>
            </a:r>
            <a:r>
              <a:rPr b="0" i="0" lang="es" sz="1200" u="none" cap="none" strike="noStrike">
                <a:solidFill>
                  <a:srgbClr val="A31515"/>
                </a:solidFill>
                <a:highlight>
                  <a:srgbClr val="FFFFFE"/>
                </a:highlight>
                <a:latin typeface="Courier New"/>
                <a:ea typeface="Courier New"/>
                <a:cs typeface="Courier New"/>
                <a:sym typeface="Courier New"/>
              </a:rPr>
              <a:t>'C'</a:t>
            </a:r>
            <a:r>
              <a:rPr b="0" i="0" lang="es" sz="1200" u="none" cap="none" strike="noStrike">
                <a:solidFill>
                  <a:schemeClr val="dk1"/>
                </a:solidFill>
                <a:highlight>
                  <a:srgbClr val="FFFFFE"/>
                </a:highlight>
                <a:latin typeface="Courier New"/>
                <a:ea typeface="Courier New"/>
                <a:cs typeface="Courier New"/>
                <a:sym typeface="Courier New"/>
              </a:rPr>
              <a:t>,</a:t>
            </a:r>
            <a:r>
              <a:rPr b="0" i="0" lang="es" sz="1200" u="none" cap="none" strike="noStrike">
                <a:solidFill>
                  <a:srgbClr val="A31515"/>
                </a:solidFill>
                <a:highlight>
                  <a:srgbClr val="FFFFFE"/>
                </a:highlight>
                <a:latin typeface="Courier New"/>
                <a:ea typeface="Courier New"/>
                <a:cs typeface="Courier New"/>
                <a:sym typeface="Courier New"/>
              </a:rPr>
              <a:t>'D'</a:t>
            </a:r>
            <a:r>
              <a:rPr b="0" i="0" lang="es" sz="1200" u="none" cap="none" strike="noStrike">
                <a:solidFill>
                  <a:schemeClr val="dk1"/>
                </a:solidFill>
                <a:highlight>
                  <a:srgbClr val="FFFFFE"/>
                </a:highlight>
                <a:latin typeface="Courier New"/>
                <a:ea typeface="Courier New"/>
                <a:cs typeface="Courier New"/>
                <a:sym typeface="Courier New"/>
              </a:rPr>
              <a:t>])</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df.head()</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df.plot()</a:t>
            </a:r>
            <a:endParaRPr b="0" i="0" sz="1500" u="none" cap="none" strike="noStrike">
              <a:solidFill>
                <a:schemeClr val="dk1"/>
              </a:solidFill>
              <a:latin typeface="DM Sans"/>
              <a:ea typeface="DM Sans"/>
              <a:cs typeface="DM Sans"/>
              <a:sym typeface="DM Sans"/>
            </a:endParaRPr>
          </a:p>
        </p:txBody>
      </p:sp>
      <p:pic>
        <p:nvPicPr>
          <p:cNvPr id="123" name="Google Shape;123;p42"/>
          <p:cNvPicPr preferRelativeResize="0"/>
          <p:nvPr/>
        </p:nvPicPr>
        <p:blipFill rotWithShape="1">
          <a:blip r:embed="rId3">
            <a:alphaModFix/>
          </a:blip>
          <a:srcRect b="0" l="0" r="0" t="0"/>
          <a:stretch/>
        </p:blipFill>
        <p:spPr>
          <a:xfrm>
            <a:off x="6889200" y="468000"/>
            <a:ext cx="1754401" cy="877201"/>
          </a:xfrm>
          <a:prstGeom prst="rect">
            <a:avLst/>
          </a:prstGeom>
          <a:noFill/>
          <a:ln>
            <a:noFill/>
          </a:ln>
        </p:spPr>
      </p:pic>
      <p:pic>
        <p:nvPicPr>
          <p:cNvPr id="124" name="Google Shape;124;p42"/>
          <p:cNvPicPr preferRelativeResize="0"/>
          <p:nvPr/>
        </p:nvPicPr>
        <p:blipFill rotWithShape="1">
          <a:blip r:embed="rId4">
            <a:alphaModFix/>
          </a:blip>
          <a:srcRect b="0" l="0" r="0" t="0"/>
          <a:stretch/>
        </p:blipFill>
        <p:spPr>
          <a:xfrm>
            <a:off x="5389875" y="1475649"/>
            <a:ext cx="2929900" cy="1963825"/>
          </a:xfrm>
          <a:prstGeom prst="rect">
            <a:avLst/>
          </a:prstGeom>
          <a:noFill/>
          <a:ln>
            <a:noFill/>
          </a:ln>
        </p:spPr>
      </p:pic>
      <p:sp>
        <p:nvSpPr>
          <p:cNvPr id="125" name="Google Shape;125;p42"/>
          <p:cNvSpPr txBox="1"/>
          <p:nvPr/>
        </p:nvSpPr>
        <p:spPr>
          <a:xfrm>
            <a:off x="5389875" y="3684050"/>
            <a:ext cx="3252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DM Sans"/>
                <a:ea typeface="DM Sans"/>
                <a:cs typeface="DM Sans"/>
                <a:sym typeface="DM Sans"/>
              </a:rPr>
              <a:t>Nada mal para una primera aproximación, sin embargo este gráfico no es dinámico.</a:t>
            </a:r>
            <a:endParaRPr b="0" i="0" sz="1100" u="none" cap="none" strike="noStrike">
              <a:solidFill>
                <a:srgbClr val="000000"/>
              </a:solidFill>
              <a:latin typeface="DM Sans"/>
              <a:ea typeface="DM Sans"/>
              <a:cs typeface="DM Sans"/>
              <a:sym typeface="DM Sans"/>
            </a:endParaRPr>
          </a:p>
        </p:txBody>
      </p:sp>
      <p:sp>
        <p:nvSpPr>
          <p:cNvPr id="126" name="Google Shape;126;p42"/>
          <p:cNvSpPr txBox="1"/>
          <p:nvPr/>
        </p:nvSpPr>
        <p:spPr>
          <a:xfrm>
            <a:off x="546250" y="5371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Nociones básicas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43"/>
          <p:cNvSpPr txBox="1"/>
          <p:nvPr/>
        </p:nvSpPr>
        <p:spPr>
          <a:xfrm>
            <a:off x="620700" y="1210825"/>
            <a:ext cx="7902600" cy="1691100"/>
          </a:xfrm>
          <a:prstGeom prst="rect">
            <a:avLst/>
          </a:prstGeom>
          <a:noFill/>
          <a:ln>
            <a:noFill/>
          </a:ln>
        </p:spPr>
        <p:txBody>
          <a:bodyPr anchorCtr="0" anchor="t" bIns="45700" lIns="91425" spcFirstLastPara="1" rIns="91425" wrap="square" tIns="45700">
            <a:spAutoFit/>
          </a:bodyPr>
          <a:lstStyle/>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rgbClr val="AF00DB"/>
                </a:solidFill>
                <a:highlight>
                  <a:srgbClr val="FFFFFE"/>
                </a:highlight>
                <a:latin typeface="Courier New"/>
                <a:ea typeface="Courier New"/>
                <a:cs typeface="Courier New"/>
                <a:sym typeface="Courier New"/>
              </a:rPr>
              <a:t>import</a:t>
            </a:r>
            <a:r>
              <a:rPr b="0" i="0" lang="es" sz="1000" u="none" cap="none" strike="noStrike">
                <a:solidFill>
                  <a:schemeClr val="dk1"/>
                </a:solidFill>
                <a:highlight>
                  <a:srgbClr val="FFFFFE"/>
                </a:highlight>
                <a:latin typeface="Courier New"/>
                <a:ea typeface="Courier New"/>
                <a:cs typeface="Courier New"/>
                <a:sym typeface="Courier New"/>
              </a:rPr>
              <a:t> plotly.graph_objects </a:t>
            </a:r>
            <a:r>
              <a:rPr b="0" i="0" lang="es" sz="1000" u="none" cap="none" strike="noStrike">
                <a:solidFill>
                  <a:srgbClr val="AF00DB"/>
                </a:solidFill>
                <a:highlight>
                  <a:srgbClr val="FFFFFE"/>
                </a:highlight>
                <a:latin typeface="Courier New"/>
                <a:ea typeface="Courier New"/>
                <a:cs typeface="Courier New"/>
                <a:sym typeface="Courier New"/>
              </a:rPr>
              <a:t>as</a:t>
            </a:r>
            <a:r>
              <a:rPr b="0" i="0" lang="es" sz="1000" u="none" cap="none" strike="noStrike">
                <a:solidFill>
                  <a:schemeClr val="dk1"/>
                </a:solidFill>
                <a:highlight>
                  <a:srgbClr val="FFFFFE"/>
                </a:highlight>
                <a:latin typeface="Courier New"/>
                <a:ea typeface="Courier New"/>
                <a:cs typeface="Courier New"/>
                <a:sym typeface="Courier New"/>
              </a:rPr>
              <a:t> go</a:t>
            </a:r>
            <a:endParaRPr b="0" i="0" sz="10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rgbClr val="008000"/>
                </a:solidFill>
                <a:highlight>
                  <a:srgbClr val="FFFFFE"/>
                </a:highlight>
                <a:latin typeface="Courier New"/>
                <a:ea typeface="Courier New"/>
                <a:cs typeface="Courier New"/>
                <a:sym typeface="Courier New"/>
              </a:rPr>
              <a:t># Informacion de datos disponibles: https://plotly.com/python-api-reference/generated/plotly.data.html</a:t>
            </a:r>
            <a:endParaRPr b="0" i="0" sz="1000" u="none" cap="none" strike="noStrike">
              <a:solidFill>
                <a:srgbClr val="008000"/>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rgbClr val="008000"/>
                </a:solidFill>
                <a:highlight>
                  <a:srgbClr val="FFFFFE"/>
                </a:highlight>
                <a:latin typeface="Courier New"/>
                <a:ea typeface="Courier New"/>
                <a:cs typeface="Courier New"/>
                <a:sym typeface="Courier New"/>
              </a:rPr>
              <a:t># Precio de stocks de ['date', 'GOOG', 'AAPL', 'AMZN', 'FB', 'NFLX', 'MSFT']</a:t>
            </a:r>
            <a:endParaRPr b="0" i="0" sz="1000" u="none" cap="none" strike="noStrike">
              <a:solidFill>
                <a:srgbClr val="008000"/>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rgbClr val="008000"/>
                </a:solidFill>
                <a:highlight>
                  <a:srgbClr val="FFFFFE"/>
                </a:highlight>
                <a:latin typeface="Courier New"/>
                <a:ea typeface="Courier New"/>
                <a:cs typeface="Courier New"/>
                <a:sym typeface="Courier New"/>
              </a:rPr>
              <a:t># para 2018/2019</a:t>
            </a:r>
            <a:endParaRPr b="0" i="0" sz="1000" u="none" cap="none" strike="noStrike">
              <a:solidFill>
                <a:srgbClr val="008000"/>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chemeClr val="dk1"/>
                </a:solidFill>
                <a:highlight>
                  <a:srgbClr val="FFFFFE"/>
                </a:highlight>
                <a:latin typeface="Courier New"/>
                <a:ea typeface="Courier New"/>
                <a:cs typeface="Courier New"/>
                <a:sym typeface="Courier New"/>
              </a:rPr>
              <a:t>df_stocks = px.data.stocks()</a:t>
            </a:r>
            <a:endParaRPr b="0" i="0" sz="10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000" u="none" cap="none" strike="noStrike">
                <a:solidFill>
                  <a:schemeClr val="dk1"/>
                </a:solidFill>
                <a:highlight>
                  <a:srgbClr val="FFFFFE"/>
                </a:highlight>
                <a:latin typeface="Courier New"/>
                <a:ea typeface="Courier New"/>
                <a:cs typeface="Courier New"/>
                <a:sym typeface="Courier New"/>
              </a:rPr>
              <a:t>px.line(df_stocks, x=</a:t>
            </a:r>
            <a:r>
              <a:rPr b="0" i="0" lang="es" sz="1000" u="none" cap="none" strike="noStrike">
                <a:solidFill>
                  <a:srgbClr val="A31515"/>
                </a:solidFill>
                <a:highlight>
                  <a:srgbClr val="FFFFFE"/>
                </a:highlight>
                <a:latin typeface="Courier New"/>
                <a:ea typeface="Courier New"/>
                <a:cs typeface="Courier New"/>
                <a:sym typeface="Courier New"/>
              </a:rPr>
              <a:t>'date'</a:t>
            </a:r>
            <a:r>
              <a:rPr b="0" i="0" lang="es" sz="1000" u="none" cap="none" strike="noStrike">
                <a:solidFill>
                  <a:schemeClr val="dk1"/>
                </a:solidFill>
                <a:highlight>
                  <a:srgbClr val="FFFFFE"/>
                </a:highlight>
                <a:latin typeface="Courier New"/>
                <a:ea typeface="Courier New"/>
                <a:cs typeface="Courier New"/>
                <a:sym typeface="Courier New"/>
              </a:rPr>
              <a:t>,y=</a:t>
            </a:r>
            <a:r>
              <a:rPr b="0" i="0" lang="es" sz="1000" u="none" cap="none" strike="noStrike">
                <a:solidFill>
                  <a:srgbClr val="A31515"/>
                </a:solidFill>
                <a:highlight>
                  <a:srgbClr val="FFFFFE"/>
                </a:highlight>
                <a:latin typeface="Courier New"/>
                <a:ea typeface="Courier New"/>
                <a:cs typeface="Courier New"/>
                <a:sym typeface="Courier New"/>
              </a:rPr>
              <a:t>'GOOG'</a:t>
            </a:r>
            <a:r>
              <a:rPr b="0" i="0" lang="es" sz="1000" u="none" cap="none" strike="noStrike">
                <a:solidFill>
                  <a:schemeClr val="dk1"/>
                </a:solidFill>
                <a:highlight>
                  <a:srgbClr val="FFFFFE"/>
                </a:highlight>
                <a:latin typeface="Courier New"/>
                <a:ea typeface="Courier New"/>
                <a:cs typeface="Courier New"/>
                <a:sym typeface="Courier New"/>
              </a:rPr>
              <a:t>, labels={</a:t>
            </a:r>
            <a:r>
              <a:rPr b="0" i="0" lang="es" sz="1000" u="none" cap="none" strike="noStrike">
                <a:solidFill>
                  <a:srgbClr val="A31515"/>
                </a:solidFill>
                <a:highlight>
                  <a:srgbClr val="FFFFFE"/>
                </a:highlight>
                <a:latin typeface="Courier New"/>
                <a:ea typeface="Courier New"/>
                <a:cs typeface="Courier New"/>
                <a:sym typeface="Courier New"/>
              </a:rPr>
              <a:t>'x'</a:t>
            </a:r>
            <a:r>
              <a:rPr b="0" i="0" lang="es" sz="1000" u="none" cap="none" strike="noStrike">
                <a:solidFill>
                  <a:schemeClr val="dk1"/>
                </a:solidFill>
                <a:highlight>
                  <a:srgbClr val="FFFFFE"/>
                </a:highlight>
                <a:latin typeface="Courier New"/>
                <a:ea typeface="Courier New"/>
                <a:cs typeface="Courier New"/>
                <a:sym typeface="Courier New"/>
              </a:rPr>
              <a:t>:</a:t>
            </a:r>
            <a:r>
              <a:rPr b="0" i="0" lang="es" sz="1000" u="none" cap="none" strike="noStrike">
                <a:solidFill>
                  <a:srgbClr val="A31515"/>
                </a:solidFill>
                <a:highlight>
                  <a:srgbClr val="FFFFFE"/>
                </a:highlight>
                <a:latin typeface="Courier New"/>
                <a:ea typeface="Courier New"/>
                <a:cs typeface="Courier New"/>
                <a:sym typeface="Courier New"/>
              </a:rPr>
              <a:t>'Fecha'</a:t>
            </a:r>
            <a:r>
              <a:rPr b="0" i="0" lang="es" sz="1000" u="none" cap="none" strike="noStrike">
                <a:solidFill>
                  <a:schemeClr val="dk1"/>
                </a:solidFill>
                <a:highlight>
                  <a:srgbClr val="FFFFFE"/>
                </a:highlight>
                <a:latin typeface="Courier New"/>
                <a:ea typeface="Courier New"/>
                <a:cs typeface="Courier New"/>
                <a:sym typeface="Courier New"/>
              </a:rPr>
              <a:t>, </a:t>
            </a:r>
            <a:r>
              <a:rPr b="0" i="0" lang="es" sz="1000" u="none" cap="none" strike="noStrike">
                <a:solidFill>
                  <a:srgbClr val="A31515"/>
                </a:solidFill>
                <a:highlight>
                  <a:srgbClr val="FFFFFE"/>
                </a:highlight>
                <a:latin typeface="Courier New"/>
                <a:ea typeface="Courier New"/>
                <a:cs typeface="Courier New"/>
                <a:sym typeface="Courier New"/>
              </a:rPr>
              <a:t>'y'</a:t>
            </a:r>
            <a:r>
              <a:rPr b="0" i="0" lang="es" sz="1000" u="none" cap="none" strike="noStrike">
                <a:solidFill>
                  <a:schemeClr val="dk1"/>
                </a:solidFill>
                <a:highlight>
                  <a:srgbClr val="FFFFFE"/>
                </a:highlight>
                <a:latin typeface="Courier New"/>
                <a:ea typeface="Courier New"/>
                <a:cs typeface="Courier New"/>
                <a:sym typeface="Courier New"/>
              </a:rPr>
              <a:t>:</a:t>
            </a:r>
            <a:r>
              <a:rPr b="0" i="0" lang="es" sz="1000" u="none" cap="none" strike="noStrike">
                <a:solidFill>
                  <a:srgbClr val="A31515"/>
                </a:solidFill>
                <a:highlight>
                  <a:srgbClr val="FFFFFE"/>
                </a:highlight>
                <a:latin typeface="Courier New"/>
                <a:ea typeface="Courier New"/>
                <a:cs typeface="Courier New"/>
                <a:sym typeface="Courier New"/>
              </a:rPr>
              <a:t>'Precio'</a:t>
            </a:r>
            <a:r>
              <a:rPr b="0" i="0" lang="es" sz="1000" u="none" cap="none" strike="noStrike">
                <a:solidFill>
                  <a:schemeClr val="dk1"/>
                </a:solidFill>
                <a:highlight>
                  <a:srgbClr val="FFFFFE"/>
                </a:highlight>
                <a:latin typeface="Courier New"/>
                <a:ea typeface="Courier New"/>
                <a:cs typeface="Courier New"/>
                <a:sym typeface="Courier New"/>
              </a:rPr>
              <a:t>})</a:t>
            </a:r>
            <a:endParaRPr b="0" i="0" sz="10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t/>
            </a:r>
            <a:endParaRPr b="0" i="0" sz="1200" u="none" cap="none" strike="noStrike">
              <a:solidFill>
                <a:srgbClr val="008000"/>
              </a:solidFill>
              <a:highlight>
                <a:srgbClr val="FFFFFE"/>
              </a:highlight>
              <a:latin typeface="Courier New"/>
              <a:ea typeface="Courier New"/>
              <a:cs typeface="Courier New"/>
              <a:sym typeface="Courier New"/>
            </a:endParaRPr>
          </a:p>
        </p:txBody>
      </p:sp>
      <p:pic>
        <p:nvPicPr>
          <p:cNvPr id="132" name="Google Shape;132;p43"/>
          <p:cNvPicPr preferRelativeResize="0"/>
          <p:nvPr/>
        </p:nvPicPr>
        <p:blipFill rotWithShape="1">
          <a:blip r:embed="rId3">
            <a:alphaModFix/>
          </a:blip>
          <a:srcRect b="0" l="0" r="0" t="0"/>
          <a:stretch/>
        </p:blipFill>
        <p:spPr>
          <a:xfrm>
            <a:off x="6889200" y="468000"/>
            <a:ext cx="1754401" cy="877201"/>
          </a:xfrm>
          <a:prstGeom prst="rect">
            <a:avLst/>
          </a:prstGeom>
          <a:noFill/>
          <a:ln>
            <a:noFill/>
          </a:ln>
        </p:spPr>
      </p:pic>
      <p:sp>
        <p:nvSpPr>
          <p:cNvPr id="133" name="Google Shape;133;p43"/>
          <p:cNvSpPr txBox="1"/>
          <p:nvPr/>
        </p:nvSpPr>
        <p:spPr>
          <a:xfrm>
            <a:off x="546250" y="5371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Nociones básicas</a:t>
            </a:r>
            <a:endParaRPr b="1" i="0" sz="4000" u="none" cap="none" strike="noStrike">
              <a:solidFill>
                <a:schemeClr val="dk1"/>
              </a:solidFill>
              <a:latin typeface="DM Sans"/>
              <a:ea typeface="DM Sans"/>
              <a:cs typeface="DM Sans"/>
              <a:sym typeface="DM Sans"/>
            </a:endParaRPr>
          </a:p>
        </p:txBody>
      </p:sp>
      <p:sp>
        <p:nvSpPr>
          <p:cNvPr id="134" name="Google Shape;134;p43"/>
          <p:cNvSpPr txBox="1"/>
          <p:nvPr/>
        </p:nvSpPr>
        <p:spPr>
          <a:xfrm>
            <a:off x="6308075" y="3064425"/>
            <a:ext cx="23355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DM Sans"/>
                <a:ea typeface="DM Sans"/>
                <a:cs typeface="DM Sans"/>
                <a:sym typeface="DM Sans"/>
              </a:rPr>
              <a:t>Plotly nos ofrece la oportunidad de poder interactuar de manera dinámica con la gráfic, entre otras opciones.</a:t>
            </a:r>
            <a:endParaRPr b="0" i="0" sz="1100" u="none" cap="none" strike="noStrike">
              <a:solidFill>
                <a:srgbClr val="000000"/>
              </a:solidFill>
              <a:latin typeface="DM Sans"/>
              <a:ea typeface="DM Sans"/>
              <a:cs typeface="DM Sans"/>
              <a:sym typeface="DM Sans"/>
            </a:endParaRPr>
          </a:p>
        </p:txBody>
      </p:sp>
      <p:pic>
        <p:nvPicPr>
          <p:cNvPr id="135" name="Google Shape;135;p43"/>
          <p:cNvPicPr preferRelativeResize="0"/>
          <p:nvPr/>
        </p:nvPicPr>
        <p:blipFill rotWithShape="1">
          <a:blip r:embed="rId4">
            <a:alphaModFix/>
          </a:blip>
          <a:srcRect b="0" l="0" r="0" t="0"/>
          <a:stretch/>
        </p:blipFill>
        <p:spPr>
          <a:xfrm>
            <a:off x="475200" y="2635352"/>
            <a:ext cx="5890023" cy="1954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44"/>
          <p:cNvSpPr txBox="1"/>
          <p:nvPr/>
        </p:nvSpPr>
        <p:spPr>
          <a:xfrm>
            <a:off x="620700" y="1210825"/>
            <a:ext cx="7902600" cy="762000"/>
          </a:xfrm>
          <a:prstGeom prst="rect">
            <a:avLst/>
          </a:prstGeom>
          <a:noFill/>
          <a:ln>
            <a:noFill/>
          </a:ln>
        </p:spPr>
        <p:txBody>
          <a:bodyPr anchorCtr="0" anchor="t" bIns="45700" lIns="91425" spcFirstLastPara="1" rIns="91425" wrap="square" tIns="45700">
            <a:spAutoFit/>
          </a:bodyPr>
          <a:lstStyle/>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px.line(df_stocks, x=</a:t>
            </a:r>
            <a:r>
              <a:rPr b="0" i="0" lang="es" sz="1200" u="none" cap="none" strike="noStrike">
                <a:solidFill>
                  <a:srgbClr val="A31515"/>
                </a:solidFill>
                <a:highlight>
                  <a:srgbClr val="FFFFFE"/>
                </a:highlight>
                <a:latin typeface="Courier New"/>
                <a:ea typeface="Courier New"/>
                <a:cs typeface="Courier New"/>
                <a:sym typeface="Courier New"/>
              </a:rPr>
              <a:t>'date'</a:t>
            </a:r>
            <a:r>
              <a:rPr b="0" i="0" lang="es" sz="1200" u="none" cap="none" strike="noStrike">
                <a:solidFill>
                  <a:schemeClr val="dk1"/>
                </a:solidFill>
                <a:highlight>
                  <a:srgbClr val="FFFFFE"/>
                </a:highlight>
                <a:latin typeface="Courier New"/>
                <a:ea typeface="Courier New"/>
                <a:cs typeface="Courier New"/>
                <a:sym typeface="Courier New"/>
              </a:rPr>
              <a:t>, y=[</a:t>
            </a:r>
            <a:r>
              <a:rPr b="0" i="0" lang="es" sz="1200" u="none" cap="none" strike="noStrike">
                <a:solidFill>
                  <a:srgbClr val="A31515"/>
                </a:solidFill>
                <a:highlight>
                  <a:srgbClr val="FFFFFE"/>
                </a:highlight>
                <a:latin typeface="Courier New"/>
                <a:ea typeface="Courier New"/>
                <a:cs typeface="Courier New"/>
                <a:sym typeface="Courier New"/>
              </a:rPr>
              <a:t>'GOOG'</a:t>
            </a:r>
            <a:r>
              <a:rPr b="0" i="0" lang="es" sz="1200" u="none" cap="none" strike="noStrike">
                <a:solidFill>
                  <a:schemeClr val="dk1"/>
                </a:solidFill>
                <a:highlight>
                  <a:srgbClr val="FFFFFE"/>
                </a:highlight>
                <a:latin typeface="Courier New"/>
                <a:ea typeface="Courier New"/>
                <a:cs typeface="Courier New"/>
                <a:sym typeface="Courier New"/>
              </a:rPr>
              <a:t>,</a:t>
            </a:r>
            <a:r>
              <a:rPr b="0" i="0" lang="es" sz="1200" u="none" cap="none" strike="noStrike">
                <a:solidFill>
                  <a:srgbClr val="A31515"/>
                </a:solidFill>
                <a:highlight>
                  <a:srgbClr val="FFFFFE"/>
                </a:highlight>
                <a:latin typeface="Courier New"/>
                <a:ea typeface="Courier New"/>
                <a:cs typeface="Courier New"/>
                <a:sym typeface="Courier New"/>
              </a:rPr>
              <a:t>'AAPL'</a:t>
            </a:r>
            <a:r>
              <a:rPr b="0" i="0" lang="es" sz="1200" u="none" cap="none" strike="noStrike">
                <a:solidFill>
                  <a:schemeClr val="dk1"/>
                </a:solidFill>
                <a:highlight>
                  <a:srgbClr val="FFFFFE"/>
                </a:highlight>
                <a:latin typeface="Courier New"/>
                <a:ea typeface="Courier New"/>
                <a:cs typeface="Courier New"/>
                <a:sym typeface="Courier New"/>
              </a:rPr>
              <a:t>],labels={</a:t>
            </a:r>
            <a:r>
              <a:rPr b="0" i="0" lang="es" sz="1200" u="none" cap="none" strike="noStrike">
                <a:solidFill>
                  <a:srgbClr val="A31515"/>
                </a:solidFill>
                <a:highlight>
                  <a:srgbClr val="FFFFFE"/>
                </a:highlight>
                <a:latin typeface="Courier New"/>
                <a:ea typeface="Courier New"/>
                <a:cs typeface="Courier New"/>
                <a:sym typeface="Courier New"/>
              </a:rPr>
              <a:t>'x'</a:t>
            </a:r>
            <a:r>
              <a:rPr b="0" i="0" lang="es" sz="1200" u="none" cap="none" strike="noStrike">
                <a:solidFill>
                  <a:schemeClr val="dk1"/>
                </a:solidFill>
                <a:highlight>
                  <a:srgbClr val="FFFFFE"/>
                </a:highlight>
                <a:latin typeface="Courier New"/>
                <a:ea typeface="Courier New"/>
                <a:cs typeface="Courier New"/>
                <a:sym typeface="Courier New"/>
              </a:rPr>
              <a:t>:</a:t>
            </a:r>
            <a:r>
              <a:rPr b="0" i="0" lang="es" sz="1200" u="none" cap="none" strike="noStrike">
                <a:solidFill>
                  <a:srgbClr val="A31515"/>
                </a:solidFill>
                <a:highlight>
                  <a:srgbClr val="FFFFFE"/>
                </a:highlight>
                <a:latin typeface="Courier New"/>
                <a:ea typeface="Courier New"/>
                <a:cs typeface="Courier New"/>
                <a:sym typeface="Courier New"/>
              </a:rPr>
              <a:t>'Date'</a:t>
            </a:r>
            <a:r>
              <a:rPr b="0" i="0" lang="es" sz="1200" u="none" cap="none" strike="noStrike">
                <a:solidFill>
                  <a:schemeClr val="dk1"/>
                </a:solidFill>
                <a:highlight>
                  <a:srgbClr val="FFFFFE"/>
                </a:highlight>
                <a:latin typeface="Courier New"/>
                <a:ea typeface="Courier New"/>
                <a:cs typeface="Courier New"/>
                <a:sym typeface="Courier New"/>
              </a:rPr>
              <a:t>,</a:t>
            </a:r>
            <a:r>
              <a:rPr b="0" i="0" lang="es" sz="1200" u="none" cap="none" strike="noStrike">
                <a:solidFill>
                  <a:srgbClr val="A31515"/>
                </a:solidFill>
                <a:highlight>
                  <a:srgbClr val="FFFFFE"/>
                </a:highlight>
                <a:latin typeface="Courier New"/>
                <a:ea typeface="Courier New"/>
                <a:cs typeface="Courier New"/>
                <a:sym typeface="Courier New"/>
              </a:rPr>
              <a:t>'y'</a:t>
            </a:r>
            <a:r>
              <a:rPr b="0" i="0" lang="es" sz="1200" u="none" cap="none" strike="noStrike">
                <a:solidFill>
                  <a:schemeClr val="dk1"/>
                </a:solidFill>
                <a:highlight>
                  <a:srgbClr val="FFFFFE"/>
                </a:highlight>
                <a:latin typeface="Courier New"/>
                <a:ea typeface="Courier New"/>
                <a:cs typeface="Courier New"/>
                <a:sym typeface="Courier New"/>
              </a:rPr>
              <a:t>:</a:t>
            </a:r>
            <a:r>
              <a:rPr b="0" i="0" lang="es" sz="1200" u="none" cap="none" strike="noStrike">
                <a:solidFill>
                  <a:srgbClr val="A31515"/>
                </a:solidFill>
                <a:highlight>
                  <a:srgbClr val="FFFFFE"/>
                </a:highlight>
                <a:latin typeface="Courier New"/>
                <a:ea typeface="Courier New"/>
                <a:cs typeface="Courier New"/>
                <a:sym typeface="Courier New"/>
              </a:rPr>
              <a:t>'Price'</a:t>
            </a:r>
            <a:r>
              <a:rPr b="0" i="0" lang="es" sz="1200" u="none" cap="none" strike="noStrike">
                <a:solidFill>
                  <a:schemeClr val="dk1"/>
                </a:solidFill>
                <a:highlight>
                  <a:srgbClr val="FFFFFE"/>
                </a:highlight>
                <a:latin typeface="Courier New"/>
                <a:ea typeface="Courier New"/>
                <a:cs typeface="Courier New"/>
                <a:sym typeface="Courier New"/>
              </a:rPr>
              <a:t>},</a:t>
            </a:r>
            <a:endParaRPr b="0" i="0" sz="12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rPr b="0" i="0" lang="es" sz="1200" u="none" cap="none" strike="noStrike">
                <a:solidFill>
                  <a:schemeClr val="dk1"/>
                </a:solidFill>
                <a:highlight>
                  <a:srgbClr val="FFFFFE"/>
                </a:highlight>
                <a:latin typeface="Courier New"/>
                <a:ea typeface="Courier New"/>
                <a:cs typeface="Courier New"/>
                <a:sym typeface="Courier New"/>
              </a:rPr>
              <a:t>       title=</a:t>
            </a:r>
            <a:r>
              <a:rPr b="0" i="0" lang="es" sz="1200" u="none" cap="none" strike="noStrike">
                <a:solidFill>
                  <a:srgbClr val="A31515"/>
                </a:solidFill>
                <a:highlight>
                  <a:srgbClr val="FFFFFE"/>
                </a:highlight>
                <a:latin typeface="Courier New"/>
                <a:ea typeface="Courier New"/>
                <a:cs typeface="Courier New"/>
                <a:sym typeface="Courier New"/>
              </a:rPr>
              <a:t>'Apple vs Google'</a:t>
            </a:r>
            <a:r>
              <a:rPr b="0" i="0" lang="es" sz="1200" u="none" cap="none" strike="noStrike">
                <a:solidFill>
                  <a:schemeClr val="dk1"/>
                </a:solidFill>
                <a:highlight>
                  <a:srgbClr val="FFFFFE"/>
                </a:highlight>
                <a:latin typeface="Courier New"/>
                <a:ea typeface="Courier New"/>
                <a:cs typeface="Courier New"/>
                <a:sym typeface="Courier New"/>
              </a:rPr>
              <a:t>)</a:t>
            </a:r>
            <a:endParaRPr b="0" i="0" sz="1000" u="none" cap="none" strike="noStrike">
              <a:solidFill>
                <a:srgbClr val="AF00DB"/>
              </a:solidFill>
              <a:highlight>
                <a:srgbClr val="FFFFFE"/>
              </a:highlight>
              <a:latin typeface="Courier New"/>
              <a:ea typeface="Courier New"/>
              <a:cs typeface="Courier New"/>
              <a:sym typeface="Courier New"/>
            </a:endParaRPr>
          </a:p>
          <a:p>
            <a:pPr indent="0" lvl="0" marL="0" marR="0" rtl="0" algn="l">
              <a:lnSpc>
                <a:spcPct val="131250"/>
              </a:lnSpc>
              <a:spcBef>
                <a:spcPts val="0"/>
              </a:spcBef>
              <a:spcAft>
                <a:spcPts val="0"/>
              </a:spcAft>
              <a:buClr>
                <a:srgbClr val="000000"/>
              </a:buClr>
              <a:buSzPts val="1100"/>
              <a:buFont typeface="Arial"/>
              <a:buNone/>
            </a:pPr>
            <a:r>
              <a:t/>
            </a:r>
            <a:endParaRPr b="0" i="0" sz="1200" u="none" cap="none" strike="noStrike">
              <a:solidFill>
                <a:srgbClr val="008000"/>
              </a:solidFill>
              <a:highlight>
                <a:srgbClr val="FFFFFE"/>
              </a:highlight>
              <a:latin typeface="Courier New"/>
              <a:ea typeface="Courier New"/>
              <a:cs typeface="Courier New"/>
              <a:sym typeface="Courier New"/>
            </a:endParaRPr>
          </a:p>
        </p:txBody>
      </p:sp>
      <p:pic>
        <p:nvPicPr>
          <p:cNvPr id="141" name="Google Shape;141;p44"/>
          <p:cNvPicPr preferRelativeResize="0"/>
          <p:nvPr/>
        </p:nvPicPr>
        <p:blipFill rotWithShape="1">
          <a:blip r:embed="rId3">
            <a:alphaModFix/>
          </a:blip>
          <a:srcRect b="0" l="0" r="0" t="0"/>
          <a:stretch/>
        </p:blipFill>
        <p:spPr>
          <a:xfrm>
            <a:off x="6889200" y="468000"/>
            <a:ext cx="1754401" cy="877201"/>
          </a:xfrm>
          <a:prstGeom prst="rect">
            <a:avLst/>
          </a:prstGeom>
          <a:noFill/>
          <a:ln>
            <a:noFill/>
          </a:ln>
        </p:spPr>
      </p:pic>
      <p:sp>
        <p:nvSpPr>
          <p:cNvPr id="142" name="Google Shape;142;p44"/>
          <p:cNvSpPr txBox="1"/>
          <p:nvPr/>
        </p:nvSpPr>
        <p:spPr>
          <a:xfrm>
            <a:off x="546250" y="5371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Nociones básicas</a:t>
            </a:r>
            <a:endParaRPr b="1" i="0" sz="4000" u="none" cap="none" strike="noStrike">
              <a:solidFill>
                <a:schemeClr val="dk1"/>
              </a:solidFill>
              <a:latin typeface="DM Sans"/>
              <a:ea typeface="DM Sans"/>
              <a:cs typeface="DM Sans"/>
              <a:sym typeface="DM Sans"/>
            </a:endParaRPr>
          </a:p>
        </p:txBody>
      </p:sp>
      <p:sp>
        <p:nvSpPr>
          <p:cNvPr id="143" name="Google Shape;143;p44"/>
          <p:cNvSpPr txBox="1"/>
          <p:nvPr/>
        </p:nvSpPr>
        <p:spPr>
          <a:xfrm>
            <a:off x="813725" y="3848725"/>
            <a:ext cx="68307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DM Sans"/>
                <a:ea typeface="DM Sans"/>
                <a:cs typeface="DM Sans"/>
                <a:sym typeface="DM Sans"/>
              </a:rPr>
              <a:t>En esta oportunidad podemos crear múltiples gráfico en un mismo frame. Adicionalmente podemos generar zoom, recortar, escalar, y guardar la imagen a nuestro equipo.</a:t>
            </a:r>
            <a:endParaRPr b="0" i="0" sz="1100" u="none" cap="none" strike="noStrike">
              <a:solidFill>
                <a:srgbClr val="000000"/>
              </a:solidFill>
              <a:latin typeface="DM Sans"/>
              <a:ea typeface="DM Sans"/>
              <a:cs typeface="DM Sans"/>
              <a:sym typeface="DM Sans"/>
            </a:endParaRPr>
          </a:p>
        </p:txBody>
      </p:sp>
      <p:pic>
        <p:nvPicPr>
          <p:cNvPr id="144" name="Google Shape;144;p44"/>
          <p:cNvPicPr preferRelativeResize="0"/>
          <p:nvPr/>
        </p:nvPicPr>
        <p:blipFill rotWithShape="1">
          <a:blip r:embed="rId4">
            <a:alphaModFix/>
          </a:blip>
          <a:srcRect b="0" l="0" r="0" t="0"/>
          <a:stretch/>
        </p:blipFill>
        <p:spPr>
          <a:xfrm>
            <a:off x="1449550" y="1744525"/>
            <a:ext cx="6003275" cy="19922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